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29"/>
  </p:notesMasterIdLst>
  <p:sldIdLst>
    <p:sldId id="894" r:id="rId2"/>
    <p:sldId id="995" r:id="rId3"/>
    <p:sldId id="868" r:id="rId4"/>
    <p:sldId id="928" r:id="rId5"/>
    <p:sldId id="996" r:id="rId6"/>
    <p:sldId id="930" r:id="rId7"/>
    <p:sldId id="991" r:id="rId8"/>
    <p:sldId id="931" r:id="rId9"/>
    <p:sldId id="945" r:id="rId10"/>
    <p:sldId id="994" r:id="rId11"/>
    <p:sldId id="932" r:id="rId12"/>
    <p:sldId id="933" r:id="rId13"/>
    <p:sldId id="934" r:id="rId14"/>
    <p:sldId id="937" r:id="rId15"/>
    <p:sldId id="993" r:id="rId16"/>
    <p:sldId id="946" r:id="rId17"/>
    <p:sldId id="944" r:id="rId18"/>
    <p:sldId id="938" r:id="rId19"/>
    <p:sldId id="939" r:id="rId20"/>
    <p:sldId id="940" r:id="rId21"/>
    <p:sldId id="984" r:id="rId22"/>
    <p:sldId id="919" r:id="rId23"/>
    <p:sldId id="941" r:id="rId24"/>
    <p:sldId id="942" r:id="rId25"/>
    <p:sldId id="943" r:id="rId26"/>
    <p:sldId id="947" r:id="rId27"/>
    <p:sldId id="990" r:id="rId2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itchFamily="34" charset="0"/>
        <a:ea typeface="ヒラギノ角ゴ Pro W3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itchFamily="34" charset="0"/>
        <a:ea typeface="ヒラギノ角ゴ Pro W3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itchFamily="34" charset="0"/>
        <a:ea typeface="ヒラギノ角ゴ Pro W3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itchFamily="34" charset="0"/>
        <a:ea typeface="ヒラギノ角ゴ Pro W3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itchFamily="34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" pitchFamily="34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" pitchFamily="34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" pitchFamily="34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" pitchFamily="34" charset="0"/>
        <a:ea typeface="ヒラギノ角ゴ Pro W3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clrMru>
    <a:srgbClr val="F7F7F7"/>
    <a:srgbClr val="F4F4F4"/>
    <a:srgbClr val="FFFFFF"/>
    <a:srgbClr val="B2B2B2"/>
    <a:srgbClr val="5A5C14"/>
    <a:srgbClr val="425C14"/>
    <a:srgbClr val="DDF0BA"/>
    <a:srgbClr val="005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146" y="-606"/>
      </p:cViewPr>
      <p:guideLst>
        <p:guide orient="horz" pos="300"/>
        <p:guide orient="horz" pos="4247"/>
        <p:guide orient="horz" pos="3430"/>
        <p:guide orient="horz" pos="1933"/>
        <p:guide pos="2290"/>
        <p:guide pos="2789"/>
        <p:guide pos="975"/>
        <p:guide pos="3606"/>
        <p:guide pos="1519"/>
        <p:guide pos="188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3.jpeg>
</file>

<file path=ppt/media/image32.png>
</file>

<file path=ppt/media/image33.png>
</file>

<file path=ppt/media/image34.jpeg>
</file>

<file path=ppt/media/image35.png>
</file>

<file path=ppt/media/image36.jpeg>
</file>

<file path=ppt/media/image37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09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A50CCD7-80C8-49F5-9B46-13688797F8CD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126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ヒラギノ角ゴ Pro W3" charset="-128"/>
        <a:cs typeface="ヒラギノ角ゴ Pro W3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ヒラギノ角ゴ Pro W3" charset="-128"/>
        <a:cs typeface="ヒラギノ角ゴ Pro W3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ヒラギノ角ゴ Pro W3" charset="-128"/>
        <a:cs typeface="ヒラギノ角ゴ Pro W3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409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smtClean="0"/>
              <a:t>Thanks for inviting</a:t>
            </a:r>
          </a:p>
          <a:p>
            <a:r>
              <a:rPr lang="de-DE" smtClean="0"/>
              <a:t>Challenge the sheer size and complexity</a:t>
            </a:r>
          </a:p>
          <a:p>
            <a:r>
              <a:rPr lang="de-DE" smtClean="0"/>
              <a:t>Use comparative genomics and integrative genomics</a:t>
            </a:r>
          </a:p>
          <a:p>
            <a:r>
              <a:rPr lang="de-DE" smtClean="0"/>
              <a:t>Reduction of complexity</a:t>
            </a:r>
          </a:p>
        </p:txBody>
      </p:sp>
      <p:sp>
        <p:nvSpPr>
          <p:cNvPr id="409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fld id="{53F4FA39-5DEC-45D0-9C5E-1D0ADD811BF6}" type="slidenum">
              <a:rPr lang="en-US" sz="1200"/>
              <a:pPr eaLnBrk="1" hangingPunct="1"/>
              <a:t>1</a:t>
            </a:fld>
            <a:endParaRPr 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0242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smtClean="0"/>
              <a:t>Economic accesability of large (but average sized) genomes; However analytical barriers....</a:t>
            </a:r>
          </a:p>
        </p:txBody>
      </p:sp>
      <p:sp>
        <p:nvSpPr>
          <p:cNvPr id="10243" name="Foliennummernplatzhalt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fld id="{42C2C340-22F3-4B98-A330-AD4F57D357E0}" type="slidenum">
              <a:rPr lang="en-US" sz="1200"/>
              <a:pPr eaLnBrk="1" hangingPunct="1"/>
              <a:t>2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0242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smtClean="0"/>
              <a:t>Economic accesability of large (but average sized) genomes; However analytical barriers....</a:t>
            </a:r>
          </a:p>
        </p:txBody>
      </p:sp>
      <p:sp>
        <p:nvSpPr>
          <p:cNvPr id="10243" name="Foliennummernplatzhalt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fld id="{42C2C340-22F3-4B98-A330-AD4F57D357E0}" type="slidenum">
              <a:rPr lang="en-US" sz="1200"/>
              <a:pPr eaLnBrk="1" hangingPunct="1"/>
              <a:t>3</a:t>
            </a:fld>
            <a:endParaRPr 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0722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smtClean="0"/>
              <a:t>Profit from related genomes and their genome resources and flcDNA resources</a:t>
            </a:r>
          </a:p>
          <a:p>
            <a:r>
              <a:rPr lang="de-DE" smtClean="0"/>
              <a:t>generate Ortholome</a:t>
            </a:r>
          </a:p>
          <a:p>
            <a:r>
              <a:rPr lang="de-DE" smtClean="0"/>
              <a:t>In silico exome capture</a:t>
            </a:r>
          </a:p>
          <a:p>
            <a:r>
              <a:rPr lang="de-DE" smtClean="0"/>
              <a:t>High stringency assembly of each orthologous group</a:t>
            </a:r>
          </a:p>
        </p:txBody>
      </p:sp>
      <p:sp>
        <p:nvSpPr>
          <p:cNvPr id="30723" name="Foliennummernplatzhalt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fld id="{B18F8601-C027-4FC6-953C-0DF10F937749}" type="slidenum">
              <a:rPr lang="en-US" sz="1200"/>
              <a:pPr eaLnBrk="1" hangingPunct="1"/>
              <a:t>8</a:t>
            </a:fld>
            <a:endParaRPr 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4818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smtClean="0"/>
              <a:t>Involves lots of testing and evaluation on assembly parameters to use: </a:t>
            </a:r>
          </a:p>
          <a:p>
            <a:r>
              <a:rPr lang="de-DE" smtClean="0"/>
              <a:t>97, 99, 100% overlap accuracy</a:t>
            </a:r>
          </a:p>
          <a:p>
            <a:r>
              <a:rPr lang="de-DE" smtClean="0"/>
              <a:t> depending on criteria gene copy number detection variabilities as consequence of similarity among genomes;</a:t>
            </a:r>
          </a:p>
          <a:p>
            <a:r>
              <a:rPr lang="de-DE" smtClean="0"/>
              <a:t> in the end 2,1 copies per gene retained</a:t>
            </a:r>
          </a:p>
          <a:p>
            <a:endParaRPr lang="de-DE" smtClean="0"/>
          </a:p>
        </p:txBody>
      </p:sp>
      <p:sp>
        <p:nvSpPr>
          <p:cNvPr id="34819" name="Foliennummernplatzhalt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fld id="{227D94B6-2419-45B7-8772-E9E78B2CD7F5}" type="slidenum">
              <a:rPr lang="en-US" sz="1200"/>
              <a:pPr eaLnBrk="1" hangingPunct="1"/>
              <a:t>13</a:t>
            </a:fld>
            <a:endParaRPr 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41986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smtClean="0"/>
              <a:t>Next question of course is can we subsect gene complement into A, B and D, put them genes a T shirt on that tells us were they belong to</a:t>
            </a:r>
          </a:p>
        </p:txBody>
      </p:sp>
      <p:sp>
        <p:nvSpPr>
          <p:cNvPr id="41987" name="Foliennummernplatzhalt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fld id="{DF5BBD6F-1504-4AE0-971B-59F503748E70}" type="slidenum">
              <a:rPr lang="en-US" sz="1200"/>
              <a:pPr eaLnBrk="1" hangingPunct="1"/>
              <a:t>18</a:t>
            </a:fld>
            <a:endParaRPr 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44034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smtClean="0"/>
              <a:t>Fairly complicated due to close similarity among subgenomes;</a:t>
            </a:r>
          </a:p>
          <a:p>
            <a:endParaRPr lang="de-DE" smtClean="0"/>
          </a:p>
        </p:txBody>
      </p:sp>
      <p:sp>
        <p:nvSpPr>
          <p:cNvPr id="44035" name="Foliennummernplatzhalt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fld id="{B5F8C5AE-57B0-4C1E-B5FC-73BFE816E3D1}" type="slidenum">
              <a:rPr lang="en-US" sz="1200"/>
              <a:pPr eaLnBrk="1" hangingPunct="1"/>
              <a:t>19</a:t>
            </a:fld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3120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0154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5174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681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764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497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991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065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994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605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1084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6251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6165850"/>
            <a:ext cx="5029200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4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65850"/>
            <a:ext cx="2160588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Picture 5"/>
          <p:cNvSpPr>
            <a:spLocks noChangeAspect="1" noChangeArrowheads="1"/>
          </p:cNvSpPr>
          <p:nvPr userDrawn="1"/>
        </p:nvSpPr>
        <p:spPr bwMode="auto">
          <a:xfrm>
            <a:off x="7740650" y="6326188"/>
            <a:ext cx="1350963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29" name="Picture 17" descr="rgb_a4_e"/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700" y="6324600"/>
            <a:ext cx="2181225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20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6165850"/>
            <a:ext cx="2971800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1" descr="tplogo_transparent.png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6237288"/>
            <a:ext cx="1589088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0313" y="6237288"/>
            <a:ext cx="160020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MS PGothic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Word_Document1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2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3.docx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eg"/><Relationship Id="rId3" Type="http://schemas.openxmlformats.org/officeDocument/2006/relationships/image" Target="../media/image33.png"/><Relationship Id="rId7" Type="http://schemas.openxmlformats.org/officeDocument/2006/relationships/image" Target="../media/image35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2.png"/><Relationship Id="rId5" Type="http://schemas.openxmlformats.org/officeDocument/2006/relationships/oleObject" Target="../embeddings/oleObject4.bin"/><Relationship Id="rId4" Type="http://schemas.openxmlformats.org/officeDocument/2006/relationships/image" Target="../media/image34.jpeg"/><Relationship Id="rId9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Bild 4" descr="Haystacks_in_the_Snow_by_Franz_Marc_1911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2400" y="549275"/>
            <a:ext cx="6416675" cy="518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2941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0" y="3151188"/>
            <a:ext cx="7740650" cy="1661993"/>
          </a:xfrm>
          <a:prstGeom prst="rect">
            <a:avLst/>
          </a:prstGeom>
          <a:solidFill>
            <a:schemeClr val="accent1">
              <a:alpha val="70195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50800" dist="38100" dir="8100000" algn="tr" rotWithShape="0">
              <a:srgbClr val="808080">
                <a:alpha val="39999"/>
              </a:srgbClr>
            </a:outerShdw>
          </a:effectLst>
        </p:spPr>
        <p:txBody>
          <a:bodyPr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defRPr/>
            </a:pPr>
            <a:r>
              <a:rPr lang="de-DE" sz="2400" i="1" dirty="0" smtClean="0">
                <a:solidFill>
                  <a:schemeClr val="bg2">
                    <a:lumMod val="75000"/>
                  </a:schemeClr>
                </a:solidFill>
              </a:rPr>
              <a:t>Analysis </a:t>
            </a:r>
            <a:r>
              <a:rPr lang="de-DE" sz="2400" i="1" dirty="0" err="1" smtClean="0">
                <a:solidFill>
                  <a:schemeClr val="bg2">
                    <a:lumMod val="75000"/>
                  </a:schemeClr>
                </a:solidFill>
              </a:rPr>
              <a:t>of</a:t>
            </a:r>
            <a:r>
              <a:rPr lang="de-DE" sz="24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400" i="1" dirty="0" err="1" smtClean="0">
                <a:solidFill>
                  <a:schemeClr val="bg2">
                    <a:lumMod val="75000"/>
                  </a:schemeClr>
                </a:solidFill>
              </a:rPr>
              <a:t>the</a:t>
            </a:r>
            <a:r>
              <a:rPr lang="de-DE" sz="24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400" i="1" dirty="0" err="1" smtClean="0">
                <a:solidFill>
                  <a:schemeClr val="bg2">
                    <a:lumMod val="75000"/>
                  </a:schemeClr>
                </a:solidFill>
              </a:rPr>
              <a:t>bread</a:t>
            </a:r>
            <a:r>
              <a:rPr lang="de-DE" sz="24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400" i="1" dirty="0" err="1" smtClean="0">
                <a:solidFill>
                  <a:schemeClr val="bg2">
                    <a:lumMod val="75000"/>
                  </a:schemeClr>
                </a:solidFill>
              </a:rPr>
              <a:t>wheat</a:t>
            </a:r>
            <a:r>
              <a:rPr lang="de-DE" sz="24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400" i="1" dirty="0" err="1" smtClean="0">
                <a:solidFill>
                  <a:schemeClr val="bg2">
                    <a:lumMod val="75000"/>
                  </a:schemeClr>
                </a:solidFill>
              </a:rPr>
              <a:t>genome</a:t>
            </a:r>
            <a:r>
              <a:rPr lang="de-DE" sz="24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400" i="1" dirty="0" err="1" smtClean="0">
                <a:solidFill>
                  <a:schemeClr val="bg2">
                    <a:lumMod val="75000"/>
                  </a:schemeClr>
                </a:solidFill>
              </a:rPr>
              <a:t>using</a:t>
            </a:r>
            <a:r>
              <a:rPr lang="de-DE" sz="24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400" i="1" dirty="0" err="1" smtClean="0">
                <a:solidFill>
                  <a:schemeClr val="bg2">
                    <a:lumMod val="75000"/>
                  </a:schemeClr>
                </a:solidFill>
              </a:rPr>
              <a:t>whole</a:t>
            </a:r>
            <a:r>
              <a:rPr lang="de-DE" sz="2400" i="1" dirty="0" smtClean="0">
                <a:solidFill>
                  <a:schemeClr val="bg2">
                    <a:lumMod val="75000"/>
                  </a:schemeClr>
                </a:solidFill>
              </a:rPr>
              <a:t>-genome </a:t>
            </a:r>
            <a:r>
              <a:rPr lang="de-DE" sz="2400" i="1" dirty="0" err="1" smtClean="0">
                <a:solidFill>
                  <a:schemeClr val="bg2">
                    <a:lumMod val="75000"/>
                  </a:schemeClr>
                </a:solidFill>
              </a:rPr>
              <a:t>shotgun</a:t>
            </a:r>
            <a:r>
              <a:rPr lang="de-DE" sz="24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400" i="1" dirty="0" err="1" smtClean="0">
                <a:solidFill>
                  <a:schemeClr val="bg2">
                    <a:lumMod val="75000"/>
                  </a:schemeClr>
                </a:solidFill>
              </a:rPr>
              <a:t>sequencing</a:t>
            </a:r>
            <a:endParaRPr lang="de-DE" sz="2400" i="1" dirty="0" smtClean="0">
              <a:solidFill>
                <a:schemeClr val="bg2">
                  <a:lumMod val="75000"/>
                </a:schemeClr>
              </a:solidFill>
            </a:endParaRPr>
          </a:p>
          <a:p>
            <a:pPr eaLnBrk="1" hangingPunct="1">
              <a:defRPr/>
            </a:pPr>
            <a:endParaRPr lang="de-DE" sz="1800" i="1" dirty="0">
              <a:solidFill>
                <a:schemeClr val="bg2">
                  <a:lumMod val="75000"/>
                </a:schemeClr>
              </a:solidFill>
            </a:endParaRPr>
          </a:p>
          <a:p>
            <a:pPr eaLnBrk="1" hangingPunct="1">
              <a:defRPr/>
            </a:pPr>
            <a:r>
              <a:rPr lang="de-DE" sz="1800" i="1" dirty="0" smtClean="0">
                <a:solidFill>
                  <a:schemeClr val="bg2">
                    <a:lumMod val="75000"/>
                  </a:schemeClr>
                </a:solidFill>
              </a:rPr>
              <a:t>Manuel </a:t>
            </a:r>
            <a:r>
              <a:rPr lang="de-DE" sz="1800" i="1" dirty="0" err="1" smtClean="0">
                <a:solidFill>
                  <a:schemeClr val="bg2">
                    <a:lumMod val="75000"/>
                  </a:schemeClr>
                </a:solidFill>
              </a:rPr>
              <a:t>Spannagl</a:t>
            </a:r>
            <a:endParaRPr lang="de-DE" sz="1800" i="1" dirty="0" smtClean="0">
              <a:solidFill>
                <a:schemeClr val="bg2">
                  <a:lumMod val="75000"/>
                </a:schemeClr>
              </a:solidFill>
            </a:endParaRPr>
          </a:p>
          <a:p>
            <a:pPr eaLnBrk="1" hangingPunct="1">
              <a:defRPr/>
            </a:pPr>
            <a:r>
              <a:rPr lang="de-DE" sz="1800" i="1" dirty="0" smtClean="0">
                <a:solidFill>
                  <a:schemeClr val="bg2">
                    <a:lumMod val="75000"/>
                  </a:schemeClr>
                </a:solidFill>
              </a:rPr>
              <a:t>MIPS, Helmholtz Center </a:t>
            </a:r>
            <a:r>
              <a:rPr lang="de-DE" sz="1800" i="1" dirty="0" err="1" smtClean="0">
                <a:solidFill>
                  <a:schemeClr val="bg2">
                    <a:lumMod val="75000"/>
                  </a:schemeClr>
                </a:solidFill>
              </a:rPr>
              <a:t>Munich</a:t>
            </a:r>
            <a:endParaRPr lang="de-DE" sz="1800" i="1" dirty="0" smtClean="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7956550" y="3716338"/>
            <a:ext cx="360363" cy="433387"/>
          </a:xfrm>
          <a:prstGeom prst="ellipse">
            <a:avLst/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73" name="Oval 72"/>
          <p:cNvSpPr>
            <a:spLocks noChangeArrowheads="1"/>
          </p:cNvSpPr>
          <p:nvPr/>
        </p:nvSpPr>
        <p:spPr bwMode="auto">
          <a:xfrm>
            <a:off x="5867400" y="3716338"/>
            <a:ext cx="360363" cy="433387"/>
          </a:xfrm>
          <a:prstGeom prst="ellipse">
            <a:avLst/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2195513" y="3716338"/>
            <a:ext cx="360362" cy="433387"/>
          </a:xfrm>
          <a:prstGeom prst="ellipse">
            <a:avLst/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cxnSp>
        <p:nvCxnSpPr>
          <p:cNvPr id="11" name="Gerade Verbindung 10"/>
          <p:cNvCxnSpPr>
            <a:cxnSpLocks noChangeShapeType="1"/>
            <a:stCxn id="3" idx="3"/>
            <a:endCxn id="6" idx="1"/>
          </p:cNvCxnSpPr>
          <p:nvPr/>
        </p:nvCxnSpPr>
        <p:spPr bwMode="auto">
          <a:xfrm>
            <a:off x="1619250" y="5805488"/>
            <a:ext cx="194468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Rectangle 21"/>
          <p:cNvSpPr txBox="1">
            <a:spLocks noGrp="1" noChangeArrowheads="1"/>
          </p:cNvSpPr>
          <p:nvPr>
            <p:ph type="title"/>
          </p:nvPr>
        </p:nvSpPr>
        <p:spPr bwMode="auto"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The </a:t>
            </a:r>
            <a:r>
              <a:rPr lang="de-DE" sz="2400" dirty="0" err="1" smtClean="0">
                <a:latin typeface="Verdana" charset="0"/>
              </a:rPr>
              <a:t>ortholome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directed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assembly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delivers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ordered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segments</a:t>
            </a:r>
            <a:r>
              <a:rPr lang="de-DE" sz="2400" dirty="0" smtClean="0">
                <a:latin typeface="Verdana" charset="0"/>
              </a:rPr>
              <a:t> II</a:t>
            </a:r>
            <a:endParaRPr lang="de-DE" sz="2400" dirty="0">
              <a:latin typeface="Verdana" charset="0"/>
            </a:endParaRPr>
          </a:p>
        </p:txBody>
      </p:sp>
      <p:sp>
        <p:nvSpPr>
          <p:cNvPr id="3" name="Rechteck 2"/>
          <p:cNvSpPr>
            <a:spLocks noChangeArrowheads="1"/>
          </p:cNvSpPr>
          <p:nvPr/>
        </p:nvSpPr>
        <p:spPr bwMode="auto">
          <a:xfrm>
            <a:off x="755650" y="5661025"/>
            <a:ext cx="863600" cy="288925"/>
          </a:xfrm>
          <a:prstGeom prst="rect">
            <a:avLst/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1908175" y="5661025"/>
            <a:ext cx="863600" cy="288925"/>
          </a:xfrm>
          <a:prstGeom prst="rect">
            <a:avLst/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3563938" y="5661025"/>
            <a:ext cx="863600" cy="288925"/>
          </a:xfrm>
          <a:prstGeom prst="rect">
            <a:avLst/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019925" y="5661025"/>
            <a:ext cx="865188" cy="288925"/>
          </a:xfrm>
          <a:prstGeom prst="rect">
            <a:avLst/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5651500" y="5661025"/>
            <a:ext cx="865188" cy="288925"/>
          </a:xfrm>
          <a:prstGeom prst="rect">
            <a:avLst/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8172450" y="5661025"/>
            <a:ext cx="863600" cy="288925"/>
          </a:xfrm>
          <a:prstGeom prst="rect">
            <a:avLst/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cxnSp>
        <p:nvCxnSpPr>
          <p:cNvPr id="12" name="Gerade Verbindung 11"/>
          <p:cNvCxnSpPr>
            <a:cxnSpLocks noChangeShapeType="1"/>
            <a:stCxn id="7" idx="3"/>
          </p:cNvCxnSpPr>
          <p:nvPr/>
        </p:nvCxnSpPr>
        <p:spPr bwMode="auto">
          <a:xfrm>
            <a:off x="7885113" y="5805488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Gerade Verbindung 14"/>
          <p:cNvCxnSpPr>
            <a:cxnSpLocks noChangeShapeType="1"/>
          </p:cNvCxnSpPr>
          <p:nvPr/>
        </p:nvCxnSpPr>
        <p:spPr bwMode="auto">
          <a:xfrm>
            <a:off x="539750" y="42926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Gerade Verbindung 15"/>
          <p:cNvCxnSpPr>
            <a:cxnSpLocks noChangeShapeType="1"/>
          </p:cNvCxnSpPr>
          <p:nvPr/>
        </p:nvCxnSpPr>
        <p:spPr bwMode="auto">
          <a:xfrm>
            <a:off x="692150" y="44450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16"/>
          <p:cNvCxnSpPr>
            <a:cxnSpLocks noChangeShapeType="1"/>
          </p:cNvCxnSpPr>
          <p:nvPr/>
        </p:nvCxnSpPr>
        <p:spPr bwMode="auto">
          <a:xfrm>
            <a:off x="844550" y="45974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Gerade Verbindung 17"/>
          <p:cNvCxnSpPr>
            <a:cxnSpLocks noChangeShapeType="1"/>
          </p:cNvCxnSpPr>
          <p:nvPr/>
        </p:nvCxnSpPr>
        <p:spPr bwMode="auto">
          <a:xfrm>
            <a:off x="996950" y="47498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Gerade Verbindung 18"/>
          <p:cNvCxnSpPr>
            <a:cxnSpLocks noChangeShapeType="1"/>
          </p:cNvCxnSpPr>
          <p:nvPr/>
        </p:nvCxnSpPr>
        <p:spPr bwMode="auto">
          <a:xfrm>
            <a:off x="1149350" y="49022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Gerade Verbindung 19"/>
          <p:cNvCxnSpPr>
            <a:cxnSpLocks noChangeShapeType="1"/>
          </p:cNvCxnSpPr>
          <p:nvPr/>
        </p:nvCxnSpPr>
        <p:spPr bwMode="auto">
          <a:xfrm>
            <a:off x="1301750" y="50546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Gerade Verbindung 20"/>
          <p:cNvCxnSpPr>
            <a:cxnSpLocks noChangeShapeType="1"/>
          </p:cNvCxnSpPr>
          <p:nvPr/>
        </p:nvCxnSpPr>
        <p:spPr bwMode="auto">
          <a:xfrm>
            <a:off x="1362075" y="42926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Gerade Verbindung 21"/>
          <p:cNvCxnSpPr>
            <a:cxnSpLocks noChangeShapeType="1"/>
          </p:cNvCxnSpPr>
          <p:nvPr/>
        </p:nvCxnSpPr>
        <p:spPr bwMode="auto">
          <a:xfrm>
            <a:off x="1514475" y="44450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22"/>
          <p:cNvCxnSpPr>
            <a:cxnSpLocks noChangeShapeType="1"/>
          </p:cNvCxnSpPr>
          <p:nvPr/>
        </p:nvCxnSpPr>
        <p:spPr bwMode="auto">
          <a:xfrm>
            <a:off x="1666875" y="45974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23"/>
          <p:cNvCxnSpPr>
            <a:cxnSpLocks noChangeShapeType="1"/>
          </p:cNvCxnSpPr>
          <p:nvPr/>
        </p:nvCxnSpPr>
        <p:spPr bwMode="auto">
          <a:xfrm>
            <a:off x="1819275" y="47498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" name="Gerade Verbindung 24"/>
          <p:cNvCxnSpPr>
            <a:cxnSpLocks noChangeShapeType="1"/>
          </p:cNvCxnSpPr>
          <p:nvPr/>
        </p:nvCxnSpPr>
        <p:spPr bwMode="auto">
          <a:xfrm>
            <a:off x="1971675" y="49022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Gerade Verbindung 25"/>
          <p:cNvCxnSpPr>
            <a:cxnSpLocks noChangeShapeType="1"/>
          </p:cNvCxnSpPr>
          <p:nvPr/>
        </p:nvCxnSpPr>
        <p:spPr bwMode="auto">
          <a:xfrm>
            <a:off x="2124075" y="50546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26"/>
          <p:cNvCxnSpPr>
            <a:cxnSpLocks noChangeShapeType="1"/>
          </p:cNvCxnSpPr>
          <p:nvPr/>
        </p:nvCxnSpPr>
        <p:spPr bwMode="auto">
          <a:xfrm>
            <a:off x="2154238" y="42926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" name="Gerade Verbindung 27"/>
          <p:cNvCxnSpPr>
            <a:cxnSpLocks noChangeShapeType="1"/>
          </p:cNvCxnSpPr>
          <p:nvPr/>
        </p:nvCxnSpPr>
        <p:spPr bwMode="auto">
          <a:xfrm>
            <a:off x="2306638" y="44450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28"/>
          <p:cNvCxnSpPr>
            <a:cxnSpLocks noChangeShapeType="1"/>
          </p:cNvCxnSpPr>
          <p:nvPr/>
        </p:nvCxnSpPr>
        <p:spPr bwMode="auto">
          <a:xfrm>
            <a:off x="2459038" y="45974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" name="Gerade Verbindung 29"/>
          <p:cNvCxnSpPr>
            <a:cxnSpLocks noChangeShapeType="1"/>
          </p:cNvCxnSpPr>
          <p:nvPr/>
        </p:nvCxnSpPr>
        <p:spPr bwMode="auto">
          <a:xfrm>
            <a:off x="2611438" y="47498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32"/>
          <p:cNvCxnSpPr>
            <a:cxnSpLocks noChangeShapeType="1"/>
          </p:cNvCxnSpPr>
          <p:nvPr/>
        </p:nvCxnSpPr>
        <p:spPr bwMode="auto">
          <a:xfrm>
            <a:off x="3378200" y="42926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33"/>
          <p:cNvCxnSpPr>
            <a:cxnSpLocks noChangeShapeType="1"/>
          </p:cNvCxnSpPr>
          <p:nvPr/>
        </p:nvCxnSpPr>
        <p:spPr bwMode="auto">
          <a:xfrm>
            <a:off x="3530600" y="44450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34"/>
          <p:cNvCxnSpPr>
            <a:cxnSpLocks noChangeShapeType="1"/>
          </p:cNvCxnSpPr>
          <p:nvPr/>
        </p:nvCxnSpPr>
        <p:spPr bwMode="auto">
          <a:xfrm>
            <a:off x="3683000" y="45974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35"/>
          <p:cNvCxnSpPr>
            <a:cxnSpLocks noChangeShapeType="1"/>
          </p:cNvCxnSpPr>
          <p:nvPr/>
        </p:nvCxnSpPr>
        <p:spPr bwMode="auto">
          <a:xfrm>
            <a:off x="3835400" y="47498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Gerade Verbindung 36"/>
          <p:cNvCxnSpPr>
            <a:cxnSpLocks noChangeShapeType="1"/>
          </p:cNvCxnSpPr>
          <p:nvPr/>
        </p:nvCxnSpPr>
        <p:spPr bwMode="auto">
          <a:xfrm>
            <a:off x="3987800" y="49022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" name="Gerade Verbindung 37"/>
          <p:cNvCxnSpPr>
            <a:cxnSpLocks noChangeShapeType="1"/>
          </p:cNvCxnSpPr>
          <p:nvPr/>
        </p:nvCxnSpPr>
        <p:spPr bwMode="auto">
          <a:xfrm>
            <a:off x="4140200" y="5054600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" name="Gerade Verbindung 38"/>
          <p:cNvCxnSpPr>
            <a:cxnSpLocks noChangeShapeType="1"/>
          </p:cNvCxnSpPr>
          <p:nvPr/>
        </p:nvCxnSpPr>
        <p:spPr bwMode="auto">
          <a:xfrm>
            <a:off x="5435600" y="42926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" name="Gerade Verbindung 39"/>
          <p:cNvCxnSpPr>
            <a:cxnSpLocks noChangeShapeType="1"/>
          </p:cNvCxnSpPr>
          <p:nvPr/>
        </p:nvCxnSpPr>
        <p:spPr bwMode="auto">
          <a:xfrm>
            <a:off x="5588000" y="44450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40"/>
          <p:cNvCxnSpPr>
            <a:cxnSpLocks noChangeShapeType="1"/>
          </p:cNvCxnSpPr>
          <p:nvPr/>
        </p:nvCxnSpPr>
        <p:spPr bwMode="auto">
          <a:xfrm>
            <a:off x="5740400" y="45974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41"/>
          <p:cNvCxnSpPr>
            <a:cxnSpLocks noChangeShapeType="1"/>
          </p:cNvCxnSpPr>
          <p:nvPr/>
        </p:nvCxnSpPr>
        <p:spPr bwMode="auto">
          <a:xfrm>
            <a:off x="5892800" y="47498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" name="Gerade Verbindung 42"/>
          <p:cNvCxnSpPr>
            <a:cxnSpLocks noChangeShapeType="1"/>
          </p:cNvCxnSpPr>
          <p:nvPr/>
        </p:nvCxnSpPr>
        <p:spPr bwMode="auto">
          <a:xfrm>
            <a:off x="6045200" y="49022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4" name="Gerade Verbindung 43"/>
          <p:cNvCxnSpPr>
            <a:cxnSpLocks noChangeShapeType="1"/>
          </p:cNvCxnSpPr>
          <p:nvPr/>
        </p:nvCxnSpPr>
        <p:spPr bwMode="auto">
          <a:xfrm>
            <a:off x="6197600" y="50546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5" name="Gerade Verbindung 44"/>
          <p:cNvCxnSpPr>
            <a:cxnSpLocks noChangeShapeType="1"/>
          </p:cNvCxnSpPr>
          <p:nvPr/>
        </p:nvCxnSpPr>
        <p:spPr bwMode="auto">
          <a:xfrm>
            <a:off x="7265988" y="42926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45"/>
          <p:cNvCxnSpPr>
            <a:cxnSpLocks noChangeShapeType="1"/>
          </p:cNvCxnSpPr>
          <p:nvPr/>
        </p:nvCxnSpPr>
        <p:spPr bwMode="auto">
          <a:xfrm>
            <a:off x="7418388" y="44450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Gerade Verbindung 46"/>
          <p:cNvCxnSpPr>
            <a:cxnSpLocks noChangeShapeType="1"/>
          </p:cNvCxnSpPr>
          <p:nvPr/>
        </p:nvCxnSpPr>
        <p:spPr bwMode="auto">
          <a:xfrm>
            <a:off x="7570788" y="45974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" name="Gerade Verbindung 47"/>
          <p:cNvCxnSpPr>
            <a:cxnSpLocks noChangeShapeType="1"/>
          </p:cNvCxnSpPr>
          <p:nvPr/>
        </p:nvCxnSpPr>
        <p:spPr bwMode="auto">
          <a:xfrm>
            <a:off x="7723188" y="47498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" name="Gerade Verbindung 48"/>
          <p:cNvCxnSpPr>
            <a:cxnSpLocks noChangeShapeType="1"/>
          </p:cNvCxnSpPr>
          <p:nvPr/>
        </p:nvCxnSpPr>
        <p:spPr bwMode="auto">
          <a:xfrm>
            <a:off x="7875588" y="49022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49"/>
          <p:cNvCxnSpPr>
            <a:cxnSpLocks noChangeShapeType="1"/>
          </p:cNvCxnSpPr>
          <p:nvPr/>
        </p:nvCxnSpPr>
        <p:spPr bwMode="auto">
          <a:xfrm>
            <a:off x="8027988" y="5054600"/>
            <a:ext cx="2889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" name="Gerade Verbindung 50"/>
          <p:cNvCxnSpPr>
            <a:cxnSpLocks noChangeShapeType="1"/>
          </p:cNvCxnSpPr>
          <p:nvPr/>
        </p:nvCxnSpPr>
        <p:spPr bwMode="auto">
          <a:xfrm>
            <a:off x="7986713" y="42926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" name="Gerade Verbindung 51"/>
          <p:cNvCxnSpPr>
            <a:cxnSpLocks noChangeShapeType="1"/>
          </p:cNvCxnSpPr>
          <p:nvPr/>
        </p:nvCxnSpPr>
        <p:spPr bwMode="auto">
          <a:xfrm>
            <a:off x="8139113" y="44450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" name="Gerade Verbindung 52"/>
          <p:cNvCxnSpPr>
            <a:cxnSpLocks noChangeShapeType="1"/>
          </p:cNvCxnSpPr>
          <p:nvPr/>
        </p:nvCxnSpPr>
        <p:spPr bwMode="auto">
          <a:xfrm>
            <a:off x="8291513" y="45974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4" name="Gerade Verbindung 53"/>
          <p:cNvCxnSpPr>
            <a:cxnSpLocks noChangeShapeType="1"/>
          </p:cNvCxnSpPr>
          <p:nvPr/>
        </p:nvCxnSpPr>
        <p:spPr bwMode="auto">
          <a:xfrm>
            <a:off x="8443913" y="47498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5" name="Gerade Verbindung 54"/>
          <p:cNvCxnSpPr>
            <a:cxnSpLocks noChangeShapeType="1"/>
          </p:cNvCxnSpPr>
          <p:nvPr/>
        </p:nvCxnSpPr>
        <p:spPr bwMode="auto">
          <a:xfrm>
            <a:off x="8596313" y="49022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55"/>
          <p:cNvCxnSpPr>
            <a:cxnSpLocks noChangeShapeType="1"/>
          </p:cNvCxnSpPr>
          <p:nvPr/>
        </p:nvCxnSpPr>
        <p:spPr bwMode="auto">
          <a:xfrm>
            <a:off x="8748713" y="5054600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8" name="Gerade Verbindung 57"/>
          <p:cNvCxnSpPr>
            <a:cxnSpLocks noChangeShapeType="1"/>
          </p:cNvCxnSpPr>
          <p:nvPr/>
        </p:nvCxnSpPr>
        <p:spPr bwMode="auto">
          <a:xfrm>
            <a:off x="539750" y="4292600"/>
            <a:ext cx="0" cy="1368425"/>
          </a:xfrm>
          <a:prstGeom prst="line">
            <a:avLst/>
          </a:prstGeom>
          <a:noFill/>
          <a:ln w="25400">
            <a:solidFill>
              <a:srgbClr val="72BFC5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9" name="Gerade Verbindung 58"/>
          <p:cNvCxnSpPr>
            <a:cxnSpLocks noChangeShapeType="1"/>
          </p:cNvCxnSpPr>
          <p:nvPr/>
        </p:nvCxnSpPr>
        <p:spPr bwMode="auto">
          <a:xfrm>
            <a:off x="2916238" y="4292600"/>
            <a:ext cx="0" cy="1368425"/>
          </a:xfrm>
          <a:prstGeom prst="line">
            <a:avLst/>
          </a:prstGeom>
          <a:noFill/>
          <a:ln w="25400">
            <a:solidFill>
              <a:srgbClr val="72BFC5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0" name="Gerade Verbindung 59"/>
          <p:cNvCxnSpPr>
            <a:cxnSpLocks noChangeShapeType="1"/>
          </p:cNvCxnSpPr>
          <p:nvPr/>
        </p:nvCxnSpPr>
        <p:spPr bwMode="auto">
          <a:xfrm>
            <a:off x="3348038" y="4292600"/>
            <a:ext cx="0" cy="1368425"/>
          </a:xfrm>
          <a:prstGeom prst="line">
            <a:avLst/>
          </a:prstGeom>
          <a:noFill/>
          <a:ln w="25400">
            <a:solidFill>
              <a:srgbClr val="72BFC5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" name="Gerade Verbindung 60"/>
          <p:cNvCxnSpPr>
            <a:cxnSpLocks noChangeShapeType="1"/>
          </p:cNvCxnSpPr>
          <p:nvPr/>
        </p:nvCxnSpPr>
        <p:spPr bwMode="auto">
          <a:xfrm>
            <a:off x="4427538" y="4292600"/>
            <a:ext cx="0" cy="1368425"/>
          </a:xfrm>
          <a:prstGeom prst="line">
            <a:avLst/>
          </a:prstGeom>
          <a:noFill/>
          <a:ln w="25400">
            <a:solidFill>
              <a:srgbClr val="72BFC5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61"/>
          <p:cNvCxnSpPr>
            <a:cxnSpLocks noChangeShapeType="1"/>
          </p:cNvCxnSpPr>
          <p:nvPr/>
        </p:nvCxnSpPr>
        <p:spPr bwMode="auto">
          <a:xfrm>
            <a:off x="5435600" y="4292600"/>
            <a:ext cx="0" cy="1368425"/>
          </a:xfrm>
          <a:prstGeom prst="line">
            <a:avLst/>
          </a:prstGeom>
          <a:noFill/>
          <a:ln w="25400">
            <a:solidFill>
              <a:srgbClr val="72BFC5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62"/>
          <p:cNvCxnSpPr>
            <a:cxnSpLocks noChangeShapeType="1"/>
          </p:cNvCxnSpPr>
          <p:nvPr/>
        </p:nvCxnSpPr>
        <p:spPr bwMode="auto">
          <a:xfrm>
            <a:off x="6516688" y="4292600"/>
            <a:ext cx="0" cy="1368425"/>
          </a:xfrm>
          <a:prstGeom prst="line">
            <a:avLst/>
          </a:prstGeom>
          <a:noFill/>
          <a:ln w="25400">
            <a:solidFill>
              <a:srgbClr val="72BFC5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63"/>
          <p:cNvCxnSpPr>
            <a:cxnSpLocks noChangeShapeType="1"/>
          </p:cNvCxnSpPr>
          <p:nvPr/>
        </p:nvCxnSpPr>
        <p:spPr bwMode="auto">
          <a:xfrm>
            <a:off x="7308850" y="4292600"/>
            <a:ext cx="0" cy="1296988"/>
          </a:xfrm>
          <a:prstGeom prst="line">
            <a:avLst/>
          </a:prstGeom>
          <a:noFill/>
          <a:ln w="25400">
            <a:solidFill>
              <a:srgbClr val="72BFC5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5" name="Gerade Verbindung 64"/>
          <p:cNvCxnSpPr>
            <a:cxnSpLocks noChangeShapeType="1"/>
          </p:cNvCxnSpPr>
          <p:nvPr/>
        </p:nvCxnSpPr>
        <p:spPr bwMode="auto">
          <a:xfrm>
            <a:off x="9036050" y="4292600"/>
            <a:ext cx="0" cy="1368425"/>
          </a:xfrm>
          <a:prstGeom prst="line">
            <a:avLst/>
          </a:prstGeom>
          <a:noFill/>
          <a:ln w="25400">
            <a:solidFill>
              <a:srgbClr val="72BFC5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7" name="Gerade Verbindung 66"/>
          <p:cNvCxnSpPr>
            <a:cxnSpLocks noChangeShapeType="1"/>
          </p:cNvCxnSpPr>
          <p:nvPr/>
        </p:nvCxnSpPr>
        <p:spPr bwMode="auto">
          <a:xfrm>
            <a:off x="539750" y="5300663"/>
            <a:ext cx="2303463" cy="0"/>
          </a:xfrm>
          <a:prstGeom prst="line">
            <a:avLst/>
          </a:prstGeom>
          <a:noFill/>
          <a:ln w="38100">
            <a:solidFill>
              <a:srgbClr val="800000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8" name="Gerade Verbindung 67"/>
          <p:cNvCxnSpPr>
            <a:cxnSpLocks noChangeShapeType="1"/>
          </p:cNvCxnSpPr>
          <p:nvPr/>
        </p:nvCxnSpPr>
        <p:spPr bwMode="auto">
          <a:xfrm>
            <a:off x="3348038" y="5300663"/>
            <a:ext cx="1079500" cy="0"/>
          </a:xfrm>
          <a:prstGeom prst="line">
            <a:avLst/>
          </a:prstGeom>
          <a:noFill/>
          <a:ln w="38100">
            <a:solidFill>
              <a:srgbClr val="800000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69"/>
          <p:cNvCxnSpPr>
            <a:cxnSpLocks noChangeShapeType="1"/>
          </p:cNvCxnSpPr>
          <p:nvPr/>
        </p:nvCxnSpPr>
        <p:spPr bwMode="auto">
          <a:xfrm>
            <a:off x="5435600" y="5300663"/>
            <a:ext cx="1081088" cy="0"/>
          </a:xfrm>
          <a:prstGeom prst="line">
            <a:avLst/>
          </a:prstGeom>
          <a:noFill/>
          <a:ln w="38100">
            <a:solidFill>
              <a:srgbClr val="800000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0"/>
          <p:cNvCxnSpPr>
            <a:cxnSpLocks noChangeShapeType="1"/>
          </p:cNvCxnSpPr>
          <p:nvPr/>
        </p:nvCxnSpPr>
        <p:spPr bwMode="auto">
          <a:xfrm>
            <a:off x="7308850" y="5300663"/>
            <a:ext cx="1727200" cy="0"/>
          </a:xfrm>
          <a:prstGeom prst="line">
            <a:avLst/>
          </a:prstGeom>
          <a:noFill/>
          <a:ln w="38100">
            <a:solidFill>
              <a:srgbClr val="800000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85" name="Bild 84" descr="Figure 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r="49103" b="88660"/>
          <a:stretch/>
        </p:blipFill>
        <p:spPr>
          <a:xfrm>
            <a:off x="323528" y="1700808"/>
            <a:ext cx="8533805" cy="16436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7954" name="Textfeld 1"/>
          <p:cNvSpPr txBox="1">
            <a:spLocks noChangeArrowheads="1"/>
          </p:cNvSpPr>
          <p:nvPr/>
        </p:nvSpPr>
        <p:spPr bwMode="auto">
          <a:xfrm>
            <a:off x="2195513" y="3644900"/>
            <a:ext cx="355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r>
              <a:rPr lang="de-DE" sz="2400"/>
              <a:t>1</a:t>
            </a:r>
          </a:p>
        </p:txBody>
      </p:sp>
      <p:sp>
        <p:nvSpPr>
          <p:cNvPr id="37955" name="Textfeld 65"/>
          <p:cNvSpPr txBox="1">
            <a:spLocks noChangeArrowheads="1"/>
          </p:cNvSpPr>
          <p:nvPr/>
        </p:nvSpPr>
        <p:spPr bwMode="auto">
          <a:xfrm>
            <a:off x="7961313" y="3644900"/>
            <a:ext cx="355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r>
              <a:rPr lang="de-DE" sz="2400"/>
              <a:t>3</a:t>
            </a:r>
          </a:p>
        </p:txBody>
      </p:sp>
      <p:sp>
        <p:nvSpPr>
          <p:cNvPr id="37956" name="Textfeld 68"/>
          <p:cNvSpPr txBox="1">
            <a:spLocks noChangeArrowheads="1"/>
          </p:cNvSpPr>
          <p:nvPr/>
        </p:nvSpPr>
        <p:spPr bwMode="auto">
          <a:xfrm>
            <a:off x="5872163" y="3644900"/>
            <a:ext cx="355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r>
              <a:rPr lang="de-DE" sz="2400"/>
              <a:t>2</a:t>
            </a:r>
          </a:p>
        </p:txBody>
      </p:sp>
      <p:cxnSp>
        <p:nvCxnSpPr>
          <p:cNvPr id="57" name="Gerade Verbindung mit Pfeil 56"/>
          <p:cNvCxnSpPr>
            <a:cxnSpLocks noChangeShapeType="1"/>
          </p:cNvCxnSpPr>
          <p:nvPr/>
        </p:nvCxnSpPr>
        <p:spPr bwMode="auto">
          <a:xfrm>
            <a:off x="3132138" y="5084763"/>
            <a:ext cx="0" cy="720725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mit Pfeil 74"/>
          <p:cNvCxnSpPr>
            <a:cxnSpLocks noChangeShapeType="1"/>
          </p:cNvCxnSpPr>
          <p:nvPr/>
        </p:nvCxnSpPr>
        <p:spPr bwMode="auto">
          <a:xfrm>
            <a:off x="6875463" y="5013325"/>
            <a:ext cx="288925" cy="647700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1"/>
          <p:cNvSpPr txBox="1">
            <a:spLocks noGrp="1" noChangeArrowheads="1"/>
          </p:cNvSpPr>
          <p:nvPr>
            <p:ph type="title"/>
          </p:nvPr>
        </p:nvSpPr>
        <p:spPr bwMode="auto"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err="1" smtClean="0">
                <a:latin typeface="Verdana" charset="0"/>
              </a:rPr>
              <a:t>Coverage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of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Orthologous</a:t>
            </a:r>
            <a:r>
              <a:rPr lang="de-DE" sz="2400" dirty="0" smtClean="0">
                <a:latin typeface="Verdana" charset="0"/>
              </a:rPr>
              <a:t> Group</a:t>
            </a:r>
            <a:endParaRPr lang="de-DE" sz="2400" dirty="0">
              <a:latin typeface="Verdana" charset="0"/>
            </a:endParaRPr>
          </a:p>
        </p:txBody>
      </p:sp>
      <p:pic>
        <p:nvPicPr>
          <p:cNvPr id="31746" name="Bild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9125"/>
            <a:ext cx="9144000" cy="3843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1"/>
          <p:cNvSpPr txBox="1">
            <a:spLocks noChangeArrowheads="1"/>
          </p:cNvSpPr>
          <p:nvPr/>
        </p:nvSpPr>
        <p:spPr bwMode="auto">
          <a:xfrm>
            <a:off x="539750" y="260350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Gene </a:t>
            </a:r>
            <a:r>
              <a:rPr lang="de-DE" sz="2400" dirty="0" err="1" smtClean="0">
                <a:latin typeface="Verdana" charset="0"/>
              </a:rPr>
              <a:t>Copy</a:t>
            </a:r>
            <a:r>
              <a:rPr lang="de-DE" sz="2400" dirty="0" smtClean="0">
                <a:latin typeface="Verdana" charset="0"/>
              </a:rPr>
              <a:t> Retention after </a:t>
            </a:r>
            <a:r>
              <a:rPr lang="de-DE" sz="2400" dirty="0" err="1" smtClean="0">
                <a:latin typeface="Verdana" charset="0"/>
              </a:rPr>
              <a:t>Polyploidization</a:t>
            </a:r>
            <a:endParaRPr lang="de-DE" sz="2400" dirty="0" smtClean="0">
              <a:latin typeface="Verdana" charset="0"/>
            </a:endParaRPr>
          </a:p>
          <a:p>
            <a:pPr>
              <a:defRPr/>
            </a:pPr>
            <a:r>
              <a:rPr lang="de-DE" sz="2400" dirty="0" smtClean="0">
                <a:latin typeface="Verdana" charset="0"/>
              </a:rPr>
              <a:t>- </a:t>
            </a:r>
            <a:r>
              <a:rPr lang="de-DE" sz="2400" dirty="0" err="1" smtClean="0">
                <a:latin typeface="Verdana" charset="0"/>
              </a:rPr>
              <a:t>Calibration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of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the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method</a:t>
            </a:r>
            <a:r>
              <a:rPr lang="de-DE" sz="2400" dirty="0" smtClean="0">
                <a:latin typeface="Verdana" charset="0"/>
              </a:rPr>
              <a:t>-</a:t>
            </a:r>
            <a:endParaRPr lang="de-DE" sz="2400" dirty="0">
              <a:latin typeface="Verdana" charset="0"/>
            </a:endParaRPr>
          </a:p>
        </p:txBody>
      </p:sp>
      <p:pic>
        <p:nvPicPr>
          <p:cNvPr id="32771" name="Bild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66"/>
          <a:stretch>
            <a:fillRect/>
          </a:stretch>
        </p:blipFill>
        <p:spPr bwMode="auto">
          <a:xfrm>
            <a:off x="6443663" y="1628775"/>
            <a:ext cx="2160587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2" name="Bild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2" b="-2"/>
          <a:stretch>
            <a:fillRect/>
          </a:stretch>
        </p:blipFill>
        <p:spPr bwMode="auto">
          <a:xfrm>
            <a:off x="4537075" y="1616075"/>
            <a:ext cx="2190750" cy="195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3" name="Bild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6"/>
          <a:stretch>
            <a:fillRect/>
          </a:stretch>
        </p:blipFill>
        <p:spPr bwMode="auto">
          <a:xfrm>
            <a:off x="2592388" y="1595438"/>
            <a:ext cx="2192337" cy="197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4" name="Bild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6"/>
          <a:stretch>
            <a:fillRect/>
          </a:stretch>
        </p:blipFill>
        <p:spPr bwMode="auto">
          <a:xfrm>
            <a:off x="6588125" y="4060825"/>
            <a:ext cx="2192338" cy="202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5" name="Bild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6"/>
          <a:stretch>
            <a:fillRect/>
          </a:stretch>
        </p:blipFill>
        <p:spPr bwMode="auto">
          <a:xfrm>
            <a:off x="4643438" y="4060825"/>
            <a:ext cx="2192337" cy="202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6" name="Bild 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6"/>
          <a:stretch>
            <a:fillRect/>
          </a:stretch>
        </p:blipFill>
        <p:spPr bwMode="auto">
          <a:xfrm>
            <a:off x="2627313" y="4060825"/>
            <a:ext cx="2192337" cy="202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feld 11"/>
          <p:cNvSpPr txBox="1"/>
          <p:nvPr/>
        </p:nvSpPr>
        <p:spPr>
          <a:xfrm>
            <a:off x="3276600" y="3644900"/>
            <a:ext cx="800100" cy="4619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rPr>
              <a:t>97%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5292725" y="3644900"/>
            <a:ext cx="800100" cy="4619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rPr>
              <a:t>99%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7083425" y="3644900"/>
            <a:ext cx="971550" cy="4619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rPr>
              <a:t>100%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196850" y="2349500"/>
            <a:ext cx="1004888" cy="460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rPr>
              <a:t>Maize</a:t>
            </a:r>
            <a:endParaRPr lang="de-DE" sz="24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79388" y="4284663"/>
            <a:ext cx="2254250" cy="83026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r>
              <a:rPr lang="de-DE" sz="2400">
                <a:solidFill>
                  <a:srgbClr val="7F7F7F"/>
                </a:solidFill>
              </a:rPr>
              <a:t>Hexaploid Rice</a:t>
            </a:r>
          </a:p>
          <a:p>
            <a:pPr eaLnBrk="1" hangingPunct="1"/>
            <a:r>
              <a:rPr lang="de-DE" sz="2400">
                <a:solidFill>
                  <a:srgbClr val="7F7F7F"/>
                </a:solidFill>
              </a:rPr>
              <a:t>„TRice</a:t>
            </a:r>
            <a:r>
              <a:rPr lang="de-DE" altLang="de-DE" sz="2400">
                <a:solidFill>
                  <a:srgbClr val="7F7F7F"/>
                </a:solidFill>
              </a:rPr>
              <a:t>“</a:t>
            </a:r>
            <a:endParaRPr lang="de-DE" sz="2400">
              <a:solidFill>
                <a:srgbClr val="7F7F7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1"/>
          <p:cNvSpPr txBox="1">
            <a:spLocks noChangeArrowheads="1"/>
          </p:cNvSpPr>
          <p:nvPr/>
        </p:nvSpPr>
        <p:spPr bwMode="auto">
          <a:xfrm>
            <a:off x="539750" y="341313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Gene </a:t>
            </a:r>
            <a:r>
              <a:rPr lang="de-DE" sz="2400" dirty="0" err="1" smtClean="0">
                <a:latin typeface="Verdana" charset="0"/>
              </a:rPr>
              <a:t>Copy</a:t>
            </a:r>
            <a:r>
              <a:rPr lang="de-DE" sz="2400" dirty="0" smtClean="0">
                <a:latin typeface="Verdana" charset="0"/>
              </a:rPr>
              <a:t> Retention after </a:t>
            </a:r>
            <a:r>
              <a:rPr lang="de-DE" sz="2400" dirty="0" err="1" smtClean="0">
                <a:latin typeface="Verdana" charset="0"/>
              </a:rPr>
              <a:t>Polyploidization</a:t>
            </a:r>
            <a:endParaRPr lang="de-DE" sz="2400" dirty="0">
              <a:latin typeface="Verdana" charset="0"/>
            </a:endParaRPr>
          </a:p>
        </p:txBody>
      </p:sp>
      <p:pic>
        <p:nvPicPr>
          <p:cNvPr id="33794" name="Inhaltsplatzhalt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47" r="1282"/>
          <a:stretch>
            <a:fillRect/>
          </a:stretch>
        </p:blipFill>
        <p:spPr bwMode="auto">
          <a:xfrm>
            <a:off x="1816100" y="1843088"/>
            <a:ext cx="4902200" cy="42497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492" b="-13492"/>
          <a:stretch>
            <a:fillRect/>
          </a:stretch>
        </p:blipFill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1"/>
          <p:cNvSpPr txBox="1">
            <a:spLocks noChangeArrowheads="1"/>
          </p:cNvSpPr>
          <p:nvPr/>
        </p:nvSpPr>
        <p:spPr bwMode="auto">
          <a:xfrm>
            <a:off x="539750" y="260350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Gene </a:t>
            </a:r>
            <a:r>
              <a:rPr lang="de-DE" sz="2400" dirty="0" err="1" smtClean="0">
                <a:latin typeface="Verdana" charset="0"/>
              </a:rPr>
              <a:t>Copy</a:t>
            </a:r>
            <a:r>
              <a:rPr lang="de-DE" sz="2400" dirty="0" smtClean="0">
                <a:latin typeface="Verdana" charset="0"/>
              </a:rPr>
              <a:t> Retention after </a:t>
            </a:r>
            <a:r>
              <a:rPr lang="de-DE" sz="2400" dirty="0" err="1" smtClean="0">
                <a:latin typeface="Verdana" charset="0"/>
              </a:rPr>
              <a:t>Polyploidization</a:t>
            </a:r>
            <a:endParaRPr lang="de-DE" sz="2400" dirty="0">
              <a:latin typeface="Verdana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1"/>
          <p:cNvSpPr txBox="1">
            <a:spLocks noGrp="1" noChangeArrowheads="1"/>
          </p:cNvSpPr>
          <p:nvPr>
            <p:ph type="title"/>
          </p:nvPr>
        </p:nvSpPr>
        <p:spPr bwMode="auto"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Gene </a:t>
            </a:r>
            <a:r>
              <a:rPr lang="de-DE" sz="2400" dirty="0" err="1" smtClean="0">
                <a:latin typeface="Verdana" charset="0"/>
              </a:rPr>
              <a:t>fragments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are</a:t>
            </a:r>
            <a:r>
              <a:rPr lang="de-DE" sz="2400" dirty="0" smtClean="0">
                <a:latin typeface="Verdana" charset="0"/>
              </a:rPr>
              <a:t> abundant in </a:t>
            </a:r>
            <a:r>
              <a:rPr lang="de-DE" sz="2400" dirty="0" err="1" smtClean="0">
                <a:latin typeface="Verdana" charset="0"/>
              </a:rPr>
              <a:t>wheat</a:t>
            </a:r>
            <a:endParaRPr lang="de-DE" sz="2400" dirty="0">
              <a:latin typeface="Verdana" charset="0"/>
            </a:endParaRPr>
          </a:p>
        </p:txBody>
      </p:sp>
      <p:pic>
        <p:nvPicPr>
          <p:cNvPr id="2" name="Bild 1" descr="Figure 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103" b="53400"/>
          <a:stretch>
            <a:fillRect/>
          </a:stretch>
        </p:blipFill>
        <p:spPr bwMode="auto">
          <a:xfrm>
            <a:off x="2051050" y="1916113"/>
            <a:ext cx="4968875" cy="3840162"/>
          </a:xfrm>
          <a:prstGeom prst="rect">
            <a:avLst/>
          </a:prstGeom>
          <a:noFill/>
          <a:ln w="9525">
            <a:solidFill>
              <a:srgbClr val="A6A6A6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1"/>
          <p:cNvSpPr txBox="1">
            <a:spLocks noGrp="1" noChangeArrowheads="1"/>
          </p:cNvSpPr>
          <p:nvPr>
            <p:ph type="title"/>
          </p:nvPr>
        </p:nvSpPr>
        <p:spPr bwMode="auto"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Gene </a:t>
            </a:r>
            <a:r>
              <a:rPr lang="de-DE" sz="2400" dirty="0" err="1" smtClean="0">
                <a:latin typeface="Verdana" charset="0"/>
              </a:rPr>
              <a:t>fragments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are</a:t>
            </a:r>
            <a:r>
              <a:rPr lang="de-DE" sz="2400" dirty="0" smtClean="0">
                <a:latin typeface="Verdana" charset="0"/>
              </a:rPr>
              <a:t> abundant in </a:t>
            </a:r>
            <a:r>
              <a:rPr lang="de-DE" sz="2400" dirty="0" err="1" smtClean="0">
                <a:latin typeface="Verdana" charset="0"/>
              </a:rPr>
              <a:t>the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wheat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genome</a:t>
            </a:r>
            <a:endParaRPr lang="de-DE" sz="2400" dirty="0">
              <a:latin typeface="Verdana" charset="0"/>
            </a:endParaRPr>
          </a:p>
        </p:txBody>
      </p:sp>
      <p:pic>
        <p:nvPicPr>
          <p:cNvPr id="2" name="Bild 1" descr="Figure 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" t="46075" r="1099" b="243"/>
          <a:stretch>
            <a:fillRect/>
          </a:stretch>
        </p:blipFill>
        <p:spPr bwMode="auto">
          <a:xfrm>
            <a:off x="254000" y="1773238"/>
            <a:ext cx="8855075" cy="4103687"/>
          </a:xfrm>
          <a:prstGeom prst="rect">
            <a:avLst/>
          </a:prstGeom>
          <a:noFill/>
          <a:ln w="9525">
            <a:solidFill>
              <a:srgbClr val="7F7F7F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70" r="-6970"/>
          <a:stretch>
            <a:fillRect/>
          </a:stretch>
        </p:blipFill>
        <p:spPr bwMode="auto">
          <a:xfrm>
            <a:off x="4633913" y="1600200"/>
            <a:ext cx="4691062" cy="45259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1"/>
          <p:cNvSpPr txBox="1">
            <a:spLocks noGrp="1" noChangeArrowheads="1"/>
          </p:cNvSpPr>
          <p:nvPr>
            <p:ph type="title"/>
          </p:nvPr>
        </p:nvSpPr>
        <p:spPr bwMode="auto"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err="1" smtClean="0">
                <a:latin typeface="Verdana" charset="0"/>
              </a:rPr>
              <a:t>Expanded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Wheat</a:t>
            </a:r>
            <a:r>
              <a:rPr lang="de-DE" sz="2400" dirty="0" smtClean="0">
                <a:latin typeface="Verdana" charset="0"/>
              </a:rPr>
              <a:t> Gene </a:t>
            </a:r>
            <a:r>
              <a:rPr lang="de-DE" sz="2400" dirty="0" err="1" smtClean="0">
                <a:latin typeface="Verdana" charset="0"/>
              </a:rPr>
              <a:t>Families</a:t>
            </a:r>
            <a:endParaRPr lang="de-DE" sz="2400" dirty="0">
              <a:latin typeface="Verdana" charset="0"/>
            </a:endParaRPr>
          </a:p>
        </p:txBody>
      </p:sp>
      <p:pic>
        <p:nvPicPr>
          <p:cNvPr id="51203" name="Bild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8" r="616"/>
          <a:stretch>
            <a:fillRect/>
          </a:stretch>
        </p:blipFill>
        <p:spPr bwMode="auto">
          <a:xfrm>
            <a:off x="539552" y="2132856"/>
            <a:ext cx="4103688" cy="349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feld 6"/>
          <p:cNvSpPr txBox="1">
            <a:spLocks noChangeArrowheads="1"/>
          </p:cNvSpPr>
          <p:nvPr/>
        </p:nvSpPr>
        <p:spPr bwMode="auto">
          <a:xfrm>
            <a:off x="6732588" y="3032125"/>
            <a:ext cx="2519362" cy="551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r>
              <a:rPr lang="de-DE" sz="1600"/>
              <a:t>Shotguns (Illumina 80x (</a:t>
            </a:r>
            <a:r>
              <a:rPr lang="de-DE" sz="1600" i="1"/>
              <a:t>T.m</a:t>
            </a:r>
            <a:r>
              <a:rPr lang="de-DE" sz="1600"/>
              <a:t>onococcum)) and </a:t>
            </a:r>
          </a:p>
          <a:p>
            <a:pPr eaLnBrk="1" hangingPunct="1"/>
            <a:r>
              <a:rPr lang="de-DE" sz="1600"/>
              <a:t>454 (3x (</a:t>
            </a:r>
            <a:r>
              <a:rPr lang="de-DE" sz="1600" i="1"/>
              <a:t>Ae.tauschii</a:t>
            </a:r>
            <a:r>
              <a:rPr lang="de-DE" sz="1600"/>
              <a:t>)) </a:t>
            </a:r>
          </a:p>
          <a:p>
            <a:pPr eaLnBrk="1" hangingPunct="1"/>
            <a:endParaRPr lang="de-DE" sz="1600"/>
          </a:p>
          <a:p>
            <a:pPr eaLnBrk="1" hangingPunct="1"/>
            <a:r>
              <a:rPr lang="de-DE" sz="1600"/>
              <a:t>cDNA seq</a:t>
            </a:r>
            <a:r>
              <a:rPr lang="de-DE" altLang="de-DE" sz="1600"/>
              <a:t>‘</a:t>
            </a:r>
            <a:r>
              <a:rPr lang="de-DE" sz="1600"/>
              <a:t>s from the </a:t>
            </a:r>
            <a:r>
              <a:rPr lang="de-DE" sz="1600" i="1"/>
              <a:t>Ae. speltoides </a:t>
            </a:r>
            <a:r>
              <a:rPr lang="de-DE" sz="1600"/>
              <a:t>group (B)</a:t>
            </a:r>
          </a:p>
          <a:p>
            <a:pPr eaLnBrk="1" hangingPunct="1"/>
            <a:endParaRPr lang="de-DE" b="1"/>
          </a:p>
          <a:p>
            <a:pPr eaLnBrk="1" hangingPunct="1"/>
            <a:r>
              <a:rPr lang="de-DE" sz="1600" b="1"/>
              <a:t>Can A and D genome shotgun data be used to dissect the ABD of wheat?</a:t>
            </a:r>
          </a:p>
          <a:p>
            <a:pPr eaLnBrk="1" hangingPunct="1"/>
            <a:endParaRPr lang="de-DE"/>
          </a:p>
          <a:p>
            <a:pPr eaLnBrk="1" hangingPunct="1"/>
            <a:endParaRPr lang="de-DE"/>
          </a:p>
          <a:p>
            <a:pPr eaLnBrk="1" hangingPunct="1"/>
            <a:endParaRPr lang="de-DE"/>
          </a:p>
          <a:p>
            <a:pPr eaLnBrk="1" hangingPunct="1"/>
            <a:endParaRPr lang="de-DE"/>
          </a:p>
          <a:p>
            <a:pPr eaLnBrk="1" hangingPunct="1"/>
            <a:endParaRPr lang="de-DE"/>
          </a:p>
        </p:txBody>
      </p:sp>
      <p:pic>
        <p:nvPicPr>
          <p:cNvPr id="40962" name="Bild 7" descr="images-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563" y="1773238"/>
            <a:ext cx="2206625" cy="969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2108994"/>
            <a:ext cx="5816600" cy="3678237"/>
          </a:xfrm>
          <a:prstGeom prst="rect">
            <a:avLst/>
          </a:prstGeom>
          <a:noFill/>
          <a:ln w="9525">
            <a:solidFill>
              <a:srgbClr val="7F7F7F"/>
            </a:solidFill>
            <a:miter lim="800000"/>
            <a:headEnd/>
            <a:tailEnd/>
          </a:ln>
          <a:effectLst>
            <a:outerShdw blurRad="50800" dist="38100" dir="16200000" rotWithShape="0">
              <a:srgbClr val="80808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21"/>
          <p:cNvSpPr txBox="1">
            <a:spLocks noChangeArrowheads="1"/>
          </p:cNvSpPr>
          <p:nvPr/>
        </p:nvSpPr>
        <p:spPr bwMode="auto">
          <a:xfrm>
            <a:off x="539750" y="260350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algn="ctr"/>
            <a:r>
              <a:rPr lang="de-DE" sz="2400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The Three Nephews: the A, B and D</a:t>
            </a:r>
            <a:r>
              <a:rPr lang="de-DE" altLang="de-DE" sz="2400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‘</a:t>
            </a:r>
            <a:r>
              <a:rPr lang="de-DE" sz="2400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s of wheat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21"/>
          <p:cNvSpPr txBox="1">
            <a:spLocks noChangeArrowheads="1"/>
          </p:cNvSpPr>
          <p:nvPr/>
        </p:nvSpPr>
        <p:spPr bwMode="auto">
          <a:xfrm>
            <a:off x="519113" y="198438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The </a:t>
            </a:r>
            <a:r>
              <a:rPr lang="de-DE" sz="2400" dirty="0" err="1" smtClean="0">
                <a:latin typeface="Verdana" charset="0"/>
              </a:rPr>
              <a:t>Three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Nephews</a:t>
            </a:r>
            <a:r>
              <a:rPr lang="de-DE" sz="2400" dirty="0" smtClean="0">
                <a:latin typeface="Verdana" charset="0"/>
              </a:rPr>
              <a:t>: </a:t>
            </a:r>
            <a:r>
              <a:rPr lang="de-DE" sz="2400" dirty="0" err="1" smtClean="0">
                <a:latin typeface="Verdana" charset="0"/>
              </a:rPr>
              <a:t>Similarity</a:t>
            </a:r>
            <a:r>
              <a:rPr lang="de-DE" sz="2400" dirty="0" smtClean="0">
                <a:latin typeface="Verdana" charset="0"/>
              </a:rPr>
              <a:t> on a </a:t>
            </a:r>
            <a:r>
              <a:rPr lang="de-DE" sz="2400" dirty="0" err="1">
                <a:latin typeface="Verdana" charset="0"/>
              </a:rPr>
              <a:t>S</a:t>
            </a:r>
            <a:r>
              <a:rPr lang="de-DE" sz="2400" dirty="0" err="1" smtClean="0">
                <a:latin typeface="Verdana" charset="0"/>
              </a:rPr>
              <a:t>equence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>
                <a:latin typeface="Verdana" charset="0"/>
              </a:rPr>
              <a:t>B</a:t>
            </a:r>
            <a:r>
              <a:rPr lang="de-DE" sz="2400" dirty="0" smtClean="0">
                <a:latin typeface="Verdana" charset="0"/>
              </a:rPr>
              <a:t>asis</a:t>
            </a:r>
            <a:endParaRPr lang="de-DE" sz="2400" dirty="0">
              <a:latin typeface="Verdana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/>
          <p:cNvSpPr>
            <a:spLocks noChangeArrowheads="1"/>
          </p:cNvSpPr>
          <p:nvPr/>
        </p:nvSpPr>
        <p:spPr bwMode="auto">
          <a:xfrm>
            <a:off x="228600" y="44450"/>
            <a:ext cx="8637588" cy="922338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/>
          <a:p>
            <a:pPr algn="ctr">
              <a:defRPr/>
            </a:pPr>
            <a:r>
              <a:rPr lang="de-DE" sz="2400" dirty="0" err="1" smtClean="0">
                <a:solidFill>
                  <a:schemeClr val="tx2"/>
                </a:solidFill>
                <a:latin typeface="Verdana" charset="0"/>
                <a:ea typeface="ヒラギノ角ゴ Pro W3" charset="0"/>
                <a:cs typeface="ヒラギノ角ゴ Pro W3" charset="0"/>
              </a:rPr>
              <a:t>Wheat</a:t>
            </a:r>
            <a:r>
              <a:rPr lang="de-DE" sz="2400" dirty="0">
                <a:solidFill>
                  <a:schemeClr val="tx2"/>
                </a:solidFill>
                <a:latin typeface="Verdana" charset="0"/>
                <a:ea typeface="ヒラギノ角ゴ Pro W3" charset="0"/>
                <a:cs typeface="ヒラギノ角ゴ Pro W3" charset="0"/>
              </a:rPr>
              <a:t> </a:t>
            </a:r>
            <a:r>
              <a:rPr lang="de-DE" sz="2400" dirty="0" smtClean="0">
                <a:solidFill>
                  <a:schemeClr val="tx2"/>
                </a:solidFill>
                <a:latin typeface="Verdana" charset="0"/>
                <a:ea typeface="ヒラギノ角ゴ Pro W3" charset="0"/>
                <a:cs typeface="ヒラギノ角ゴ Pro W3" charset="0"/>
              </a:rPr>
              <a:t>- </a:t>
            </a:r>
            <a:r>
              <a:rPr lang="de-DE" sz="2400" dirty="0" err="1" smtClean="0">
                <a:solidFill>
                  <a:schemeClr val="tx2"/>
                </a:solidFill>
                <a:latin typeface="Verdana" charset="0"/>
                <a:ea typeface="ヒラギノ角ゴ Pro W3" charset="0"/>
                <a:cs typeface="ヒラギノ角ゴ Pro W3" charset="0"/>
              </a:rPr>
              <a:t>why</a:t>
            </a:r>
            <a:r>
              <a:rPr lang="de-DE" sz="2400" dirty="0" smtClean="0">
                <a:solidFill>
                  <a:schemeClr val="tx2"/>
                </a:solidFill>
                <a:latin typeface="Verdana" charset="0"/>
                <a:ea typeface="ヒラギノ角ゴ Pro W3" charset="0"/>
                <a:cs typeface="ヒラギノ角ゴ Pro W3" charset="0"/>
              </a:rPr>
              <a:t> </a:t>
            </a:r>
            <a:r>
              <a:rPr lang="de-DE" sz="2400" dirty="0" err="1" smtClean="0">
                <a:solidFill>
                  <a:schemeClr val="tx2"/>
                </a:solidFill>
                <a:latin typeface="Verdana" charset="0"/>
                <a:ea typeface="ヒラギノ角ゴ Pro W3" charset="0"/>
                <a:cs typeface="ヒラギノ角ゴ Pro W3" charset="0"/>
              </a:rPr>
              <a:t>bother</a:t>
            </a:r>
            <a:r>
              <a:rPr lang="de-DE" sz="2400" dirty="0" smtClean="0">
                <a:solidFill>
                  <a:schemeClr val="tx2"/>
                </a:solidFill>
                <a:latin typeface="Verdana" charset="0"/>
                <a:ea typeface="ヒラギノ角ゴ Pro W3" charset="0"/>
                <a:cs typeface="ヒラギノ角ゴ Pro W3" charset="0"/>
              </a:rPr>
              <a:t>?</a:t>
            </a:r>
            <a:endParaRPr lang="de-DE" sz="2400" dirty="0">
              <a:solidFill>
                <a:schemeClr val="tx2"/>
              </a:solidFill>
              <a:latin typeface="Verdana" charset="0"/>
              <a:ea typeface="ヒラギノ角ゴ Pro W3" charset="0"/>
              <a:cs typeface="ヒラギノ角ゴ Pro W3" charset="0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73692" y="1758812"/>
            <a:ext cx="5010689" cy="3742552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 bwMode="auto">
          <a:xfrm>
            <a:off x="4139952" y="1124743"/>
            <a:ext cx="4726236" cy="496855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endParaRPr lang="de-DE" sz="2400" kern="0" dirty="0" smtClean="0"/>
          </a:p>
          <a:p>
            <a:pPr>
              <a:buFontTx/>
              <a:buAutoNum type="circleNumDbPlain"/>
            </a:pPr>
            <a:r>
              <a:rPr lang="de-DE" sz="2400" kern="0" dirty="0" err="1" smtClean="0"/>
              <a:t>Many</a:t>
            </a:r>
            <a:r>
              <a:rPr lang="de-DE" sz="2400" kern="0" dirty="0" smtClean="0"/>
              <a:t> </a:t>
            </a:r>
            <a:r>
              <a:rPr lang="de-DE" sz="2400" kern="0" dirty="0" err="1" smtClean="0"/>
              <a:t>varieties</a:t>
            </a:r>
            <a:r>
              <a:rPr lang="de-DE" sz="2400" kern="0" dirty="0" smtClean="0"/>
              <a:t> incl. </a:t>
            </a:r>
            <a:r>
              <a:rPr lang="de-DE" sz="2400" kern="0" dirty="0" err="1" smtClean="0"/>
              <a:t>bread</a:t>
            </a:r>
            <a:r>
              <a:rPr lang="de-DE" sz="2400" kern="0" dirty="0" smtClean="0"/>
              <a:t> </a:t>
            </a:r>
            <a:r>
              <a:rPr lang="de-DE" sz="2400" kern="0" dirty="0" err="1" smtClean="0"/>
              <a:t>wheat</a:t>
            </a:r>
            <a:r>
              <a:rPr lang="de-DE" sz="2400" kern="0" dirty="0" smtClean="0"/>
              <a:t>, </a:t>
            </a:r>
            <a:r>
              <a:rPr lang="de-DE" sz="2400" kern="0" dirty="0" err="1" smtClean="0"/>
              <a:t>durum</a:t>
            </a:r>
            <a:r>
              <a:rPr lang="de-DE" sz="2400" kern="0" dirty="0" smtClean="0"/>
              <a:t> („</a:t>
            </a:r>
            <a:r>
              <a:rPr lang="de-DE" sz="2400" kern="0" dirty="0" err="1" smtClean="0"/>
              <a:t>pasta</a:t>
            </a:r>
            <a:r>
              <a:rPr lang="de-DE" sz="2400" kern="0" dirty="0" smtClean="0"/>
              <a:t>“) </a:t>
            </a:r>
            <a:r>
              <a:rPr lang="de-DE" sz="2400" kern="0" dirty="0" err="1" smtClean="0"/>
              <a:t>wheat</a:t>
            </a:r>
            <a:r>
              <a:rPr lang="de-DE" sz="2400" kern="0" dirty="0" smtClean="0"/>
              <a:t>…</a:t>
            </a:r>
          </a:p>
          <a:p>
            <a:pPr>
              <a:buFontTx/>
              <a:buAutoNum type="circleNumDbPlain"/>
            </a:pPr>
            <a:endParaRPr lang="de-DE" sz="2400" kern="0" dirty="0" smtClean="0"/>
          </a:p>
          <a:p>
            <a:pPr>
              <a:buFontTx/>
              <a:buAutoNum type="circleNumDbPlain"/>
            </a:pPr>
            <a:r>
              <a:rPr lang="de-DE" sz="2400" kern="0" dirty="0" smtClean="0"/>
              <a:t>Third most-</a:t>
            </a:r>
            <a:r>
              <a:rPr lang="de-DE" sz="2400" kern="0" dirty="0" err="1" smtClean="0"/>
              <a:t>produced</a:t>
            </a:r>
            <a:r>
              <a:rPr lang="de-DE" sz="2400" kern="0" dirty="0" smtClean="0"/>
              <a:t> </a:t>
            </a:r>
            <a:r>
              <a:rPr lang="de-DE" sz="2400" kern="0" dirty="0" err="1" smtClean="0"/>
              <a:t>cereal</a:t>
            </a:r>
            <a:r>
              <a:rPr lang="de-DE" sz="2400" kern="0" dirty="0" smtClean="0"/>
              <a:t> </a:t>
            </a:r>
            <a:r>
              <a:rPr lang="de-DE" sz="2400" kern="0" dirty="0" err="1" smtClean="0"/>
              <a:t>with</a:t>
            </a:r>
            <a:r>
              <a:rPr lang="de-DE" sz="2400" kern="0" dirty="0" smtClean="0"/>
              <a:t> 651 </a:t>
            </a:r>
            <a:r>
              <a:rPr lang="de-DE" sz="2400" kern="0" dirty="0" err="1" smtClean="0"/>
              <a:t>millions</a:t>
            </a:r>
            <a:r>
              <a:rPr lang="de-DE" sz="2400" kern="0" dirty="0" smtClean="0"/>
              <a:t> </a:t>
            </a:r>
            <a:r>
              <a:rPr lang="de-DE" sz="2400" kern="0" dirty="0" err="1" smtClean="0"/>
              <a:t>tons</a:t>
            </a:r>
            <a:r>
              <a:rPr lang="de-DE" sz="2400" kern="0" dirty="0" smtClean="0"/>
              <a:t> (2010), </a:t>
            </a:r>
            <a:r>
              <a:rPr lang="de-DE" sz="2400" kern="0" dirty="0" err="1" smtClean="0"/>
              <a:t>cultivated</a:t>
            </a:r>
            <a:r>
              <a:rPr lang="de-DE" sz="2400" kern="0" dirty="0" smtClean="0"/>
              <a:t> </a:t>
            </a:r>
            <a:r>
              <a:rPr lang="de-DE" sz="2400" kern="0" dirty="0" err="1"/>
              <a:t>worldwide</a:t>
            </a:r>
            <a:r>
              <a:rPr lang="de-DE" sz="2400" kern="0" dirty="0"/>
              <a:t> in different </a:t>
            </a:r>
            <a:r>
              <a:rPr lang="de-DE" sz="2400" kern="0" dirty="0" err="1" smtClean="0"/>
              <a:t>climates</a:t>
            </a:r>
            <a:endParaRPr lang="de-DE" sz="2400" kern="0" dirty="0" smtClean="0"/>
          </a:p>
          <a:p>
            <a:pPr>
              <a:buFontTx/>
              <a:buAutoNum type="circleNumDbPlain"/>
            </a:pPr>
            <a:endParaRPr lang="de-DE" sz="2400" kern="0" dirty="0" smtClean="0"/>
          </a:p>
          <a:p>
            <a:pPr>
              <a:buFontTx/>
              <a:buAutoNum type="circleNumDbPlain"/>
            </a:pPr>
            <a:r>
              <a:rPr lang="de-DE" sz="2400" kern="0" dirty="0" err="1" smtClean="0"/>
              <a:t>Leading</a:t>
            </a:r>
            <a:r>
              <a:rPr lang="de-DE" sz="2400" kern="0" dirty="0" smtClean="0"/>
              <a:t> </a:t>
            </a:r>
            <a:r>
              <a:rPr lang="de-DE" sz="2400" kern="0" dirty="0" err="1" smtClean="0"/>
              <a:t>source</a:t>
            </a:r>
            <a:r>
              <a:rPr lang="de-DE" sz="2400" kern="0" dirty="0" smtClean="0"/>
              <a:t> </a:t>
            </a:r>
            <a:r>
              <a:rPr lang="de-DE" sz="2400" kern="0" dirty="0" err="1" smtClean="0"/>
              <a:t>of</a:t>
            </a:r>
            <a:r>
              <a:rPr lang="de-DE" sz="2400" kern="0" dirty="0" smtClean="0"/>
              <a:t> </a:t>
            </a:r>
            <a:r>
              <a:rPr lang="de-DE" sz="2400" kern="0" dirty="0" err="1" smtClean="0"/>
              <a:t>vegetable</a:t>
            </a:r>
            <a:r>
              <a:rPr lang="de-DE" sz="2400" kern="0" dirty="0" smtClean="0"/>
              <a:t> </a:t>
            </a:r>
            <a:r>
              <a:rPr lang="de-DE" sz="2400" kern="0" dirty="0" err="1" smtClean="0"/>
              <a:t>protein</a:t>
            </a:r>
            <a:r>
              <a:rPr lang="de-DE" sz="2400" kern="0" dirty="0" smtClean="0"/>
              <a:t> in human </a:t>
            </a:r>
            <a:r>
              <a:rPr lang="de-DE" sz="2400" kern="0" dirty="0" err="1" smtClean="0"/>
              <a:t>food</a:t>
            </a:r>
            <a:endParaRPr lang="de-DE" sz="2400" kern="0" dirty="0" smtClean="0"/>
          </a:p>
        </p:txBody>
      </p:sp>
    </p:spTree>
    <p:extLst>
      <p:ext uri="{BB962C8B-B14F-4D97-AF65-F5344CB8AC3E}">
        <p14:creationId xmlns:p14="http://schemas.microsoft.com/office/powerpoint/2010/main" val="311863487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73200"/>
            <a:ext cx="9144000" cy="468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21"/>
          <p:cNvSpPr txBox="1">
            <a:spLocks noChangeArrowheads="1"/>
          </p:cNvSpPr>
          <p:nvPr/>
        </p:nvSpPr>
        <p:spPr bwMode="auto">
          <a:xfrm>
            <a:off x="179388" y="198438"/>
            <a:ext cx="8785225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err="1" smtClean="0">
                <a:latin typeface="Verdana" charset="0"/>
              </a:rPr>
              <a:t>Wheat</a:t>
            </a:r>
            <a:r>
              <a:rPr lang="de-DE" sz="2400" dirty="0" smtClean="0">
                <a:latin typeface="Verdana" charset="0"/>
              </a:rPr>
              <a:t> A, B </a:t>
            </a:r>
            <a:r>
              <a:rPr lang="de-DE" sz="2400" dirty="0" err="1" smtClean="0">
                <a:latin typeface="Verdana" charset="0"/>
              </a:rPr>
              <a:t>and</a:t>
            </a:r>
            <a:r>
              <a:rPr lang="de-DE" sz="2400" dirty="0" smtClean="0">
                <a:latin typeface="Verdana" charset="0"/>
              </a:rPr>
              <a:t> D </a:t>
            </a:r>
            <a:r>
              <a:rPr lang="de-DE" sz="2400" dirty="0" err="1">
                <a:latin typeface="Verdana" charset="0"/>
              </a:rPr>
              <a:t>A</a:t>
            </a:r>
            <a:r>
              <a:rPr lang="de-DE" sz="2400" dirty="0" err="1" smtClean="0">
                <a:latin typeface="Verdana" charset="0"/>
              </a:rPr>
              <a:t>ssignment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using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>
                <a:latin typeface="Verdana" charset="0"/>
              </a:rPr>
              <a:t>M</a:t>
            </a:r>
            <a:r>
              <a:rPr lang="de-DE" sz="2400" dirty="0" err="1" smtClean="0">
                <a:latin typeface="Verdana" charset="0"/>
              </a:rPr>
              <a:t>achine</a:t>
            </a:r>
            <a:r>
              <a:rPr lang="de-DE" sz="2400" dirty="0" smtClean="0">
                <a:latin typeface="Verdana" charset="0"/>
              </a:rPr>
              <a:t> Learning (SVM)</a:t>
            </a:r>
            <a:endParaRPr lang="de-DE" sz="2400" dirty="0">
              <a:latin typeface="Verdana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1"/>
          <p:cNvSpPr txBox="1">
            <a:spLocks noGrp="1" noChangeArrowheads="1"/>
          </p:cNvSpPr>
          <p:nvPr>
            <p:ph type="title"/>
          </p:nvPr>
        </p:nvSpPr>
        <p:spPr bwMode="auto"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err="1" smtClean="0">
                <a:latin typeface="Verdana" charset="0"/>
              </a:rPr>
              <a:t>Particular</a:t>
            </a:r>
            <a:r>
              <a:rPr lang="de-DE" sz="2400" dirty="0" smtClean="0">
                <a:latin typeface="Verdana" charset="0"/>
              </a:rPr>
              <a:t> Gene </a:t>
            </a:r>
            <a:r>
              <a:rPr lang="de-DE" sz="2400" dirty="0" err="1" smtClean="0">
                <a:latin typeface="Verdana" charset="0"/>
              </a:rPr>
              <a:t>Categories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are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preferentially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retained</a:t>
            </a:r>
            <a:endParaRPr lang="de-DE" sz="2400" dirty="0">
              <a:latin typeface="Verdana" charset="0"/>
            </a:endParaRPr>
          </a:p>
        </p:txBody>
      </p:sp>
      <p:pic>
        <p:nvPicPr>
          <p:cNvPr id="3" name="Picture 1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3" y="1628775"/>
            <a:ext cx="6985000" cy="4392613"/>
          </a:xfrm>
          <a:prstGeom prst="rect">
            <a:avLst/>
          </a:prstGeom>
          <a:noFill/>
          <a:ln w="9525">
            <a:solidFill>
              <a:srgbClr val="7F7F7F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 descr="Haystacks_in_the_Snow_by_Franz_Marc_191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850" y="3140075"/>
            <a:ext cx="3740150" cy="302577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srgbClr val="80808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6" name="Textfeld 5"/>
          <p:cNvSpPr txBox="1">
            <a:spLocks noChangeArrowheads="1"/>
          </p:cNvSpPr>
          <p:nvPr/>
        </p:nvSpPr>
        <p:spPr bwMode="auto">
          <a:xfrm>
            <a:off x="7826375" y="5589588"/>
            <a:ext cx="1570038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r>
              <a:rPr lang="de-DE" sz="1400">
                <a:latin typeface="Brush Script MT" pitchFamily="66" charset="0"/>
              </a:rPr>
              <a:t>Franz Marc</a:t>
            </a:r>
          </a:p>
          <a:p>
            <a:pPr eaLnBrk="1" hangingPunct="1"/>
            <a:r>
              <a:rPr lang="de-DE" sz="1400">
                <a:latin typeface="Brush Script MT" pitchFamily="66" charset="0"/>
              </a:rPr>
              <a:t>„Hocken im Schnee</a:t>
            </a:r>
            <a:r>
              <a:rPr lang="de-DE" altLang="de-DE" sz="1400">
                <a:latin typeface="Brush Script MT" pitchFamily="66" charset="0"/>
              </a:rPr>
              <a:t>“</a:t>
            </a:r>
            <a:endParaRPr lang="de-DE" sz="1400">
              <a:latin typeface="Brush Script MT" pitchFamily="66" charset="0"/>
            </a:endParaRPr>
          </a:p>
        </p:txBody>
      </p:sp>
      <p:sp>
        <p:nvSpPr>
          <p:cNvPr id="47107" name="Textfeld 6"/>
          <p:cNvSpPr txBox="1">
            <a:spLocks noChangeArrowheads="1"/>
          </p:cNvSpPr>
          <p:nvPr/>
        </p:nvSpPr>
        <p:spPr bwMode="auto">
          <a:xfrm>
            <a:off x="215900" y="1557338"/>
            <a:ext cx="5076825" cy="630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r>
              <a:rPr lang="de-DE" sz="1800" dirty="0" err="1"/>
              <a:t>Almost</a:t>
            </a:r>
            <a:r>
              <a:rPr lang="de-DE" sz="1800" dirty="0"/>
              <a:t> </a:t>
            </a:r>
            <a:r>
              <a:rPr lang="de-DE" sz="1800" dirty="0" err="1"/>
              <a:t>full</a:t>
            </a:r>
            <a:r>
              <a:rPr lang="de-DE" sz="1800" dirty="0"/>
              <a:t> </a:t>
            </a:r>
            <a:r>
              <a:rPr lang="de-DE" sz="1800" dirty="0" err="1"/>
              <a:t>gene</a:t>
            </a:r>
            <a:r>
              <a:rPr lang="de-DE" sz="1800" dirty="0"/>
              <a:t> </a:t>
            </a:r>
            <a:r>
              <a:rPr lang="de-DE" sz="1800" dirty="0" err="1"/>
              <a:t>complement</a:t>
            </a:r>
            <a:r>
              <a:rPr lang="de-DE" sz="1800" dirty="0"/>
              <a:t> </a:t>
            </a:r>
            <a:r>
              <a:rPr lang="de-DE" sz="1800" dirty="0" err="1"/>
              <a:t>detected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structured</a:t>
            </a:r>
            <a:endParaRPr lang="de-DE" sz="1800" dirty="0"/>
          </a:p>
          <a:p>
            <a:pPr eaLnBrk="1" hangingPunct="1"/>
            <a:endParaRPr lang="de-DE" sz="1800" dirty="0"/>
          </a:p>
          <a:p>
            <a:pPr eaLnBrk="1" hangingPunct="1"/>
            <a:r>
              <a:rPr lang="de-DE" sz="1800" dirty="0"/>
              <a:t>10000s </a:t>
            </a:r>
            <a:r>
              <a:rPr lang="de-DE" sz="1800" dirty="0" err="1"/>
              <a:t>of</a:t>
            </a:r>
            <a:r>
              <a:rPr lang="de-DE" sz="1800" dirty="0"/>
              <a:t> pseudogenes </a:t>
            </a:r>
            <a:r>
              <a:rPr lang="de-DE" sz="1800" dirty="0" err="1"/>
              <a:t>detected</a:t>
            </a:r>
            <a:endParaRPr lang="de-DE" sz="1800" dirty="0"/>
          </a:p>
          <a:p>
            <a:pPr eaLnBrk="1" hangingPunct="1"/>
            <a:endParaRPr lang="de-DE" sz="1800" dirty="0"/>
          </a:p>
          <a:p>
            <a:pPr eaLnBrk="1" hangingPunct="1"/>
            <a:r>
              <a:rPr lang="de-DE" sz="1800" dirty="0"/>
              <a:t>Separation </a:t>
            </a:r>
            <a:r>
              <a:rPr lang="de-DE" sz="1800" dirty="0" err="1"/>
              <a:t>of</a:t>
            </a:r>
            <a:r>
              <a:rPr lang="de-DE" sz="1800" dirty="0"/>
              <a:t> A, B </a:t>
            </a:r>
            <a:r>
              <a:rPr lang="de-DE" sz="1800" dirty="0" err="1"/>
              <a:t>and</a:t>
            </a:r>
            <a:r>
              <a:rPr lang="de-DE" sz="1800" dirty="0"/>
              <a:t> D </a:t>
            </a:r>
            <a:r>
              <a:rPr lang="de-DE" sz="1800" dirty="0" err="1"/>
              <a:t>using</a:t>
            </a:r>
            <a:r>
              <a:rPr lang="de-DE" sz="1800" dirty="0"/>
              <a:t> </a:t>
            </a:r>
            <a:r>
              <a:rPr lang="de-DE" sz="1800" dirty="0" err="1"/>
              <a:t>machine</a:t>
            </a:r>
            <a:r>
              <a:rPr lang="de-DE" sz="1800" dirty="0"/>
              <a:t> </a:t>
            </a:r>
            <a:r>
              <a:rPr lang="de-DE" sz="1800" dirty="0" err="1"/>
              <a:t>learning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&gt; 75% </a:t>
            </a:r>
            <a:r>
              <a:rPr lang="de-DE" sz="1800" dirty="0" err="1"/>
              <a:t>accuracy</a:t>
            </a:r>
            <a:endParaRPr lang="de-DE" sz="1800" dirty="0"/>
          </a:p>
          <a:p>
            <a:pPr eaLnBrk="1" hangingPunct="1"/>
            <a:endParaRPr lang="de-DE" sz="1800" dirty="0"/>
          </a:p>
          <a:p>
            <a:pPr eaLnBrk="1" hangingPunct="1"/>
            <a:r>
              <a:rPr lang="de-DE" sz="1800" dirty="0" err="1"/>
              <a:t>Complementary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chromosome</a:t>
            </a:r>
            <a:r>
              <a:rPr lang="de-DE" sz="1800" dirty="0"/>
              <a:t> </a:t>
            </a:r>
            <a:r>
              <a:rPr lang="de-DE" sz="1800" dirty="0" err="1"/>
              <a:t>sorting</a:t>
            </a:r>
            <a:r>
              <a:rPr lang="de-DE" sz="1800" dirty="0"/>
              <a:t> </a:t>
            </a:r>
            <a:r>
              <a:rPr lang="de-DE" sz="1800" dirty="0" err="1"/>
              <a:t>approaches</a:t>
            </a:r>
            <a:endParaRPr lang="de-DE" sz="1800" dirty="0"/>
          </a:p>
          <a:p>
            <a:pPr eaLnBrk="1" hangingPunct="1"/>
            <a:endParaRPr lang="de-DE" sz="1800" dirty="0"/>
          </a:p>
          <a:p>
            <a:pPr eaLnBrk="1" hangingPunct="1"/>
            <a:r>
              <a:rPr lang="de-DE" sz="1800" dirty="0" err="1"/>
              <a:t>Applicable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polyploids</a:t>
            </a:r>
            <a:r>
              <a:rPr lang="de-DE" sz="1800" dirty="0"/>
              <a:t> in </a:t>
            </a:r>
            <a:r>
              <a:rPr lang="de-DE" sz="1800" dirty="0" err="1"/>
              <a:t>general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get</a:t>
            </a:r>
            <a:r>
              <a:rPr lang="de-DE" sz="1800" dirty="0"/>
              <a:t> </a:t>
            </a:r>
            <a:r>
              <a:rPr lang="de-DE" sz="1800" dirty="0" err="1"/>
              <a:t>genome</a:t>
            </a:r>
            <a:r>
              <a:rPr lang="de-DE" sz="1800" dirty="0"/>
              <a:t> </a:t>
            </a:r>
            <a:r>
              <a:rPr lang="de-DE" sz="1800" dirty="0" err="1"/>
              <a:t>overview</a:t>
            </a:r>
            <a:endParaRPr lang="de-DE" sz="1800" dirty="0"/>
          </a:p>
          <a:p>
            <a:pPr eaLnBrk="1" hangingPunct="1"/>
            <a:endParaRPr lang="de-DE" sz="1800" dirty="0"/>
          </a:p>
          <a:p>
            <a:pPr eaLnBrk="1" hangingPunct="1"/>
            <a:r>
              <a:rPr lang="de-DE" sz="1800" dirty="0" smtClean="0"/>
              <a:t>Rapid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economic</a:t>
            </a:r>
            <a:r>
              <a:rPr lang="de-DE" sz="1800" dirty="0"/>
              <a:t> </a:t>
            </a:r>
            <a:r>
              <a:rPr lang="de-DE" sz="1800" dirty="0" err="1"/>
              <a:t>approach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pragmatically</a:t>
            </a:r>
            <a:r>
              <a:rPr lang="de-DE" sz="1800" dirty="0"/>
              <a:t> </a:t>
            </a:r>
            <a:r>
              <a:rPr lang="de-DE" sz="1800" dirty="0" err="1"/>
              <a:t>cope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limitations</a:t>
            </a:r>
            <a:r>
              <a:rPr lang="de-DE" sz="1800" dirty="0"/>
              <a:t> in </a:t>
            </a:r>
            <a:r>
              <a:rPr lang="de-DE" sz="1800" dirty="0" err="1"/>
              <a:t>sequence</a:t>
            </a:r>
            <a:r>
              <a:rPr lang="de-DE" sz="1800" dirty="0"/>
              <a:t> </a:t>
            </a:r>
            <a:r>
              <a:rPr lang="de-DE" sz="1800" dirty="0" err="1"/>
              <a:t>technology</a:t>
            </a:r>
            <a:endParaRPr lang="de-DE" sz="1800" dirty="0"/>
          </a:p>
          <a:p>
            <a:pPr eaLnBrk="1" hangingPunct="1"/>
            <a:endParaRPr lang="de-DE" sz="2000" dirty="0"/>
          </a:p>
          <a:p>
            <a:pPr eaLnBrk="1" hangingPunct="1"/>
            <a:endParaRPr lang="de-DE" dirty="0"/>
          </a:p>
          <a:p>
            <a:pPr eaLnBrk="1" hangingPunct="1"/>
            <a:endParaRPr lang="de-DE" dirty="0"/>
          </a:p>
          <a:p>
            <a:pPr eaLnBrk="1" hangingPunct="1"/>
            <a:endParaRPr lang="de-DE" dirty="0"/>
          </a:p>
        </p:txBody>
      </p:sp>
      <p:sp>
        <p:nvSpPr>
          <p:cNvPr id="8" name="Rectangle 21"/>
          <p:cNvSpPr txBox="1">
            <a:spLocks noChangeArrowheads="1"/>
          </p:cNvSpPr>
          <p:nvPr/>
        </p:nvSpPr>
        <p:spPr bwMode="auto">
          <a:xfrm>
            <a:off x="457200" y="188640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Summary</a:t>
            </a:r>
            <a:endParaRPr lang="de-DE" sz="2400" dirty="0">
              <a:latin typeface="Verdana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smtClean="0"/>
          </a:p>
        </p:txBody>
      </p:sp>
      <p:sp>
        <p:nvSpPr>
          <p:cNvPr id="48130" name="Inhaltsplatzhalt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smtClean="0"/>
          </a:p>
        </p:txBody>
      </p:sp>
      <p:graphicFrame>
        <p:nvGraphicFramePr>
          <p:cNvPr id="48131" name="Objekt 3"/>
          <p:cNvGraphicFramePr>
            <a:graphicFrameLocks noChangeAspect="1"/>
          </p:cNvGraphicFramePr>
          <p:nvPr/>
        </p:nvGraphicFramePr>
        <p:xfrm>
          <a:off x="1330325" y="2620963"/>
          <a:ext cx="63373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54" name="Dokument" r:id="rId4" imgW="6337300" imgH="2679700" progId="Word.Document.12">
                  <p:embed/>
                </p:oleObj>
              </mc:Choice>
              <mc:Fallback>
                <p:oleObj name="Dokument" r:id="rId4" imgW="6337300" imgH="2679700" progId="Word.Document.12">
                  <p:embed/>
                  <p:pic>
                    <p:nvPicPr>
                      <p:cNvPr id="0" name="Objek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0325" y="2620963"/>
                        <a:ext cx="63373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1"/>
          <p:cNvSpPr txBox="1">
            <a:spLocks noChangeArrowheads="1"/>
          </p:cNvSpPr>
          <p:nvPr/>
        </p:nvSpPr>
        <p:spPr bwMode="auto">
          <a:xfrm>
            <a:off x="609600" y="427038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algn="ctr"/>
            <a:r>
              <a:rPr lang="de-DE" sz="2400" i="1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„In Silico </a:t>
            </a:r>
            <a:r>
              <a:rPr lang="de-DE" sz="2400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Exon Capture</a:t>
            </a:r>
            <a:r>
              <a:rPr lang="de-DE" altLang="de-DE" sz="2400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“</a:t>
            </a:r>
            <a:r>
              <a:rPr lang="de-DE" sz="2400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 Statistics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smtClean="0"/>
          </a:p>
        </p:txBody>
      </p:sp>
      <p:sp>
        <p:nvSpPr>
          <p:cNvPr id="49154" name="Inhaltsplatzhalt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smtClean="0"/>
          </a:p>
        </p:txBody>
      </p:sp>
      <p:graphicFrame>
        <p:nvGraphicFramePr>
          <p:cNvPr id="49155" name="Objekt 3"/>
          <p:cNvGraphicFramePr>
            <a:graphicFrameLocks noChangeAspect="1"/>
          </p:cNvGraphicFramePr>
          <p:nvPr/>
        </p:nvGraphicFramePr>
        <p:xfrm>
          <a:off x="1403350" y="203200"/>
          <a:ext cx="6337300" cy="645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77" name="Dokument" r:id="rId4" imgW="6337300" imgH="6451600" progId="Word.Document.12">
                  <p:embed/>
                </p:oleObj>
              </mc:Choice>
              <mc:Fallback>
                <p:oleObj name="Dokument" r:id="rId4" imgW="6337300" imgH="6451600" progId="Word.Document.12">
                  <p:embed/>
                  <p:pic>
                    <p:nvPicPr>
                      <p:cNvPr id="0" name="Objek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3350" y="203200"/>
                        <a:ext cx="6337300" cy="6451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smtClean="0"/>
          </a:p>
        </p:txBody>
      </p:sp>
      <p:graphicFrame>
        <p:nvGraphicFramePr>
          <p:cNvPr id="50178" name="Objekt 3"/>
          <p:cNvGraphicFramePr>
            <a:graphicFrameLocks noChangeAspect="1"/>
          </p:cNvGraphicFramePr>
          <p:nvPr/>
        </p:nvGraphicFramePr>
        <p:xfrm>
          <a:off x="1403350" y="1016000"/>
          <a:ext cx="6337300" cy="482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00" name="Dokument" r:id="rId4" imgW="6337300" imgH="4826000" progId="Word.Document.12">
                  <p:embed/>
                </p:oleObj>
              </mc:Choice>
              <mc:Fallback>
                <p:oleObj name="Dokument" r:id="rId4" imgW="6337300" imgH="4826000" progId="Word.Document.12">
                  <p:embed/>
                  <p:pic>
                    <p:nvPicPr>
                      <p:cNvPr id="0" name="Objek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3350" y="1016000"/>
                        <a:ext cx="6337300" cy="4826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smtClean="0"/>
          </a:p>
        </p:txBody>
      </p:sp>
      <p:sp>
        <p:nvSpPr>
          <p:cNvPr id="52226" name="Inhaltsplatzhalt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smtClean="0"/>
          </a:p>
        </p:txBody>
      </p:sp>
      <p:pic>
        <p:nvPicPr>
          <p:cNvPr id="52227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07" b="14600"/>
          <a:stretch>
            <a:fillRect/>
          </a:stretch>
        </p:blipFill>
        <p:spPr bwMode="auto">
          <a:xfrm>
            <a:off x="611188" y="1833563"/>
            <a:ext cx="7993062" cy="4043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1"/>
          <p:cNvSpPr txBox="1">
            <a:spLocks noChangeArrowheads="1"/>
          </p:cNvSpPr>
          <p:nvPr/>
        </p:nvSpPr>
        <p:spPr bwMode="auto">
          <a:xfrm>
            <a:off x="609600" y="427038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The </a:t>
            </a:r>
            <a:r>
              <a:rPr lang="de-DE" sz="2400" dirty="0" err="1" smtClean="0">
                <a:latin typeface="Verdana" charset="0"/>
              </a:rPr>
              <a:t>composition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of</a:t>
            </a:r>
            <a:r>
              <a:rPr lang="de-DE" sz="2400" dirty="0" smtClean="0">
                <a:latin typeface="Verdana" charset="0"/>
              </a:rPr>
              <a:t> A, B </a:t>
            </a:r>
            <a:r>
              <a:rPr lang="de-DE" sz="2400" dirty="0" err="1" smtClean="0">
                <a:latin typeface="Verdana" charset="0"/>
              </a:rPr>
              <a:t>and</a:t>
            </a:r>
            <a:r>
              <a:rPr lang="de-DE" sz="2400" dirty="0" smtClean="0">
                <a:latin typeface="Verdana" charset="0"/>
              </a:rPr>
              <a:t> D </a:t>
            </a:r>
            <a:r>
              <a:rPr lang="de-DE" sz="2400" dirty="0" err="1" smtClean="0">
                <a:latin typeface="Verdana" charset="0"/>
              </a:rPr>
              <a:t>are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similar</a:t>
            </a:r>
            <a:endParaRPr lang="de-DE" sz="2400" dirty="0">
              <a:latin typeface="Verdana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>
            <a:spLocks noChangeArrowheads="1"/>
          </p:cNvSpPr>
          <p:nvPr/>
        </p:nvSpPr>
        <p:spPr bwMode="auto">
          <a:xfrm>
            <a:off x="0" y="6092825"/>
            <a:ext cx="9144000" cy="765175"/>
          </a:xfrm>
          <a:prstGeom prst="rect">
            <a:avLst/>
          </a:prstGeom>
          <a:solidFill>
            <a:schemeClr val="bg1"/>
          </a:solidFill>
          <a:ln w="9525">
            <a:solidFill>
              <a:srgbClr val="B6DCDF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de-DE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83970" name="Text Box 2"/>
          <p:cNvSpPr txBox="1">
            <a:spLocks noChangeArrowheads="1"/>
          </p:cNvSpPr>
          <p:nvPr/>
        </p:nvSpPr>
        <p:spPr bwMode="auto">
          <a:xfrm>
            <a:off x="0" y="185738"/>
            <a:ext cx="9144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180975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r>
              <a:rPr lang="de-DE"/>
              <a:t>acknowledgements</a:t>
            </a:r>
            <a:endParaRPr lang="en-US" sz="1800"/>
          </a:p>
        </p:txBody>
      </p:sp>
      <p:sp>
        <p:nvSpPr>
          <p:cNvPr id="83971" name="Text Box 2"/>
          <p:cNvSpPr txBox="1">
            <a:spLocks noChangeArrowheads="1"/>
          </p:cNvSpPr>
          <p:nvPr/>
        </p:nvSpPr>
        <p:spPr bwMode="auto">
          <a:xfrm>
            <a:off x="146050" y="2394754"/>
            <a:ext cx="2952750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endParaRPr lang="de-DE" sz="1800" b="1" dirty="0"/>
          </a:p>
          <a:p>
            <a:pPr eaLnBrk="1" hangingPunct="1"/>
            <a:r>
              <a:rPr lang="de-DE" sz="1800" b="1" dirty="0"/>
              <a:t>MIPS</a:t>
            </a:r>
            <a:endParaRPr lang="de-DE" sz="1800" dirty="0"/>
          </a:p>
          <a:p>
            <a:pPr eaLnBrk="1" hangingPunct="1"/>
            <a:r>
              <a:rPr lang="de-DE" sz="1800" dirty="0" smtClean="0"/>
              <a:t>Matthias </a:t>
            </a:r>
            <a:r>
              <a:rPr lang="de-DE" sz="1800" dirty="0"/>
              <a:t>Pfeifer</a:t>
            </a:r>
          </a:p>
          <a:p>
            <a:pPr eaLnBrk="1" hangingPunct="1"/>
            <a:r>
              <a:rPr lang="de-DE" sz="1800" dirty="0" smtClean="0"/>
              <a:t>Klaus Mayer</a:t>
            </a:r>
          </a:p>
          <a:p>
            <a:pPr eaLnBrk="1" hangingPunct="1"/>
            <a:r>
              <a:rPr lang="de-DE" sz="1800" dirty="0" smtClean="0"/>
              <a:t>All </a:t>
            </a:r>
            <a:r>
              <a:rPr lang="de-DE" sz="1800" dirty="0" err="1" smtClean="0"/>
              <a:t>other</a:t>
            </a:r>
            <a:r>
              <a:rPr lang="de-DE" sz="1800" dirty="0" smtClean="0"/>
              <a:t> </a:t>
            </a:r>
            <a:r>
              <a:rPr lang="de-DE" sz="1800" dirty="0" err="1" smtClean="0"/>
              <a:t>group</a:t>
            </a:r>
            <a:r>
              <a:rPr lang="de-DE" sz="1800" dirty="0" smtClean="0"/>
              <a:t> </a:t>
            </a:r>
            <a:r>
              <a:rPr lang="de-DE" sz="1800" dirty="0" err="1" smtClean="0"/>
              <a:t>members</a:t>
            </a:r>
            <a:endParaRPr lang="de-DE" sz="1800" dirty="0"/>
          </a:p>
          <a:p>
            <a:pPr eaLnBrk="1" hangingPunct="1"/>
            <a:endParaRPr lang="de-DE" sz="1800" b="1" dirty="0"/>
          </a:p>
          <a:p>
            <a:pPr eaLnBrk="1" hangingPunct="1"/>
            <a:endParaRPr lang="de-DE" sz="1800" b="1" dirty="0"/>
          </a:p>
        </p:txBody>
      </p:sp>
      <p:sp>
        <p:nvSpPr>
          <p:cNvPr id="83973" name="Text Box 10"/>
          <p:cNvSpPr txBox="1">
            <a:spLocks noChangeArrowheads="1"/>
          </p:cNvSpPr>
          <p:nvPr/>
        </p:nvSpPr>
        <p:spPr bwMode="auto">
          <a:xfrm>
            <a:off x="3098800" y="1196752"/>
            <a:ext cx="2120900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endParaRPr lang="de-DE" sz="1800" dirty="0"/>
          </a:p>
          <a:p>
            <a:pPr eaLnBrk="1" hangingPunct="1"/>
            <a:r>
              <a:rPr lang="de-DE" sz="1800" b="1" dirty="0"/>
              <a:t>The UK </a:t>
            </a:r>
            <a:r>
              <a:rPr lang="de-DE" sz="1800" b="1" dirty="0" err="1"/>
              <a:t>Wheat</a:t>
            </a:r>
            <a:r>
              <a:rPr lang="de-DE" sz="1800" b="1" dirty="0"/>
              <a:t> </a:t>
            </a:r>
            <a:r>
              <a:rPr lang="de-DE" sz="1800" b="1" dirty="0" err="1"/>
              <a:t>Consortium</a:t>
            </a:r>
            <a:endParaRPr lang="de-DE" sz="1800" b="1" dirty="0"/>
          </a:p>
          <a:p>
            <a:pPr eaLnBrk="1" hangingPunct="1"/>
            <a:r>
              <a:rPr lang="de-DE" sz="1800" dirty="0"/>
              <a:t>Mike Bevan</a:t>
            </a:r>
          </a:p>
          <a:p>
            <a:pPr eaLnBrk="1" hangingPunct="1"/>
            <a:r>
              <a:rPr lang="de-DE" sz="1800" dirty="0"/>
              <a:t>Neil Hall</a:t>
            </a:r>
          </a:p>
          <a:p>
            <a:pPr eaLnBrk="1" hangingPunct="1"/>
            <a:r>
              <a:rPr lang="de-DE" sz="1800" dirty="0"/>
              <a:t>Anthony Hall</a:t>
            </a:r>
          </a:p>
          <a:p>
            <a:pPr eaLnBrk="1" hangingPunct="1"/>
            <a:r>
              <a:rPr lang="de-DE" sz="1800" dirty="0"/>
              <a:t>Keith </a:t>
            </a:r>
            <a:r>
              <a:rPr lang="de-DE" sz="1800" dirty="0" smtClean="0"/>
              <a:t>Edwards</a:t>
            </a:r>
          </a:p>
          <a:p>
            <a:pPr eaLnBrk="1" hangingPunct="1"/>
            <a:r>
              <a:rPr lang="de-DE" sz="1800" dirty="0" smtClean="0"/>
              <a:t>Rachel </a:t>
            </a:r>
            <a:r>
              <a:rPr lang="de-DE" sz="1800" dirty="0" err="1" smtClean="0"/>
              <a:t>Brenchley</a:t>
            </a:r>
            <a:endParaRPr lang="de-DE" sz="1800" dirty="0" smtClean="0"/>
          </a:p>
          <a:p>
            <a:pPr eaLnBrk="1" hangingPunct="1"/>
            <a:endParaRPr lang="de-DE" sz="1800" b="1" dirty="0"/>
          </a:p>
        </p:txBody>
      </p:sp>
      <p:sp>
        <p:nvSpPr>
          <p:cNvPr id="83974" name="Text Box 10"/>
          <p:cNvSpPr txBox="1">
            <a:spLocks noChangeArrowheads="1"/>
          </p:cNvSpPr>
          <p:nvPr/>
        </p:nvSpPr>
        <p:spPr bwMode="auto">
          <a:xfrm>
            <a:off x="6228184" y="1196752"/>
            <a:ext cx="2101850" cy="452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eaLnBrk="1" hangingPunct="1"/>
            <a:endParaRPr lang="de-DE" sz="1800" b="1" dirty="0"/>
          </a:p>
          <a:p>
            <a:pPr eaLnBrk="1" hangingPunct="1"/>
            <a:r>
              <a:rPr lang="de-DE" sz="1800" b="1" dirty="0"/>
              <a:t>CSHL</a:t>
            </a:r>
          </a:p>
          <a:p>
            <a:pPr eaLnBrk="1" hangingPunct="1"/>
            <a:r>
              <a:rPr lang="de-DE" sz="1800" dirty="0"/>
              <a:t>Dick </a:t>
            </a:r>
            <a:r>
              <a:rPr lang="de-DE" sz="1800" dirty="0" err="1"/>
              <a:t>McCombie</a:t>
            </a:r>
            <a:endParaRPr lang="de-DE" sz="1800" dirty="0"/>
          </a:p>
          <a:p>
            <a:pPr eaLnBrk="1" hangingPunct="1"/>
            <a:endParaRPr lang="de-DE" sz="1800" b="1" dirty="0"/>
          </a:p>
          <a:p>
            <a:pPr eaLnBrk="1" hangingPunct="1"/>
            <a:r>
              <a:rPr lang="de-DE" sz="1800" b="1" dirty="0"/>
              <a:t>UC Davis &amp; USDA Albany</a:t>
            </a:r>
          </a:p>
          <a:p>
            <a:pPr eaLnBrk="1" hangingPunct="1"/>
            <a:r>
              <a:rPr lang="de-DE" sz="1800" dirty="0"/>
              <a:t>Jan Dvorak</a:t>
            </a:r>
          </a:p>
          <a:p>
            <a:pPr eaLnBrk="1" hangingPunct="1"/>
            <a:r>
              <a:rPr lang="de-DE" sz="1800" dirty="0" err="1"/>
              <a:t>Mincheng</a:t>
            </a:r>
            <a:r>
              <a:rPr lang="de-DE" sz="1800" dirty="0"/>
              <a:t> Luo</a:t>
            </a:r>
          </a:p>
          <a:p>
            <a:pPr eaLnBrk="1" hangingPunct="1"/>
            <a:r>
              <a:rPr lang="de-DE" sz="1800" dirty="0" err="1"/>
              <a:t>Olin</a:t>
            </a:r>
            <a:r>
              <a:rPr lang="de-DE" sz="1800" dirty="0"/>
              <a:t> Anderson</a:t>
            </a:r>
          </a:p>
          <a:p>
            <a:pPr eaLnBrk="1" hangingPunct="1"/>
            <a:endParaRPr lang="de-DE" sz="1800" dirty="0"/>
          </a:p>
          <a:p>
            <a:pPr eaLnBrk="1" hangingPunct="1"/>
            <a:r>
              <a:rPr lang="de-DE" sz="1800" b="1" dirty="0"/>
              <a:t>Kansas State University</a:t>
            </a:r>
          </a:p>
          <a:p>
            <a:pPr eaLnBrk="1" hangingPunct="1"/>
            <a:r>
              <a:rPr lang="de-DE" sz="1800" dirty="0" err="1"/>
              <a:t>Bikram</a:t>
            </a:r>
            <a:r>
              <a:rPr lang="de-DE" sz="1800" dirty="0"/>
              <a:t> Gill</a:t>
            </a:r>
          </a:p>
          <a:p>
            <a:pPr eaLnBrk="1" hangingPunct="1"/>
            <a:r>
              <a:rPr lang="de-DE" sz="1800" dirty="0" err="1"/>
              <a:t>Sunish</a:t>
            </a:r>
            <a:r>
              <a:rPr lang="de-DE" sz="1800" dirty="0"/>
              <a:t> Segal</a:t>
            </a:r>
          </a:p>
          <a:p>
            <a:pPr eaLnBrk="1" hangingPunct="1"/>
            <a:endParaRPr lang="de-DE" sz="1800" dirty="0"/>
          </a:p>
          <a:p>
            <a:pPr eaLnBrk="1" hangingPunct="1"/>
            <a:endParaRPr lang="de-DE" sz="1800" b="1" dirty="0"/>
          </a:p>
        </p:txBody>
      </p:sp>
      <p:pic>
        <p:nvPicPr>
          <p:cNvPr id="83975" name="Picture 5" descr="logo_bmb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6305550"/>
            <a:ext cx="1597025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3976" name="Picture 7" descr="GABI_Logo08_4c_klei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75" y="6310313"/>
            <a:ext cx="1317625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3977" name="Object 11"/>
          <p:cNvGraphicFramePr>
            <a:graphicFrameLocks noChangeAspect="1"/>
          </p:cNvGraphicFramePr>
          <p:nvPr/>
        </p:nvGraphicFramePr>
        <p:xfrm>
          <a:off x="6156325" y="6381750"/>
          <a:ext cx="1785938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03" name="Image" r:id="rId5" imgW="1785980" imgH="673552" progId="Photoshop.Image.8">
                  <p:embed/>
                </p:oleObj>
              </mc:Choice>
              <mc:Fallback>
                <p:oleObj name="Image" r:id="rId5" imgW="1785980" imgH="673552" progId="Photoshop.Image.8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t="16805" b="24852"/>
                      <a:stretch>
                        <a:fillRect/>
                      </a:stretch>
                    </p:blipFill>
                    <p:spPr bwMode="auto">
                      <a:xfrm>
                        <a:off x="6156325" y="6381750"/>
                        <a:ext cx="1785938" cy="360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3978" name="Bild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6165850"/>
            <a:ext cx="1689100" cy="763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3979" name="Picture 13" descr="FP7logo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700" y="6237288"/>
            <a:ext cx="76835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3980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7988" y="6176963"/>
            <a:ext cx="990600" cy="636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3402208" y="4005064"/>
            <a:ext cx="189929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rgbClr val="000000"/>
                </a:solidFill>
                <a:latin typeface="Arial" pitchFamily="34" charset="0"/>
              </a:defRPr>
            </a:lvl1pPr>
            <a:lvl2pPr>
              <a:defRPr>
                <a:solidFill>
                  <a:srgbClr val="000000"/>
                </a:solidFill>
                <a:latin typeface="Arial" pitchFamily="34" charset="0"/>
              </a:defRPr>
            </a:lvl2pPr>
            <a:lvl3pPr>
              <a:defRPr>
                <a:solidFill>
                  <a:srgbClr val="000000"/>
                </a:solidFill>
                <a:latin typeface="Arial" pitchFamily="34" charset="0"/>
              </a:defRPr>
            </a:lvl3pPr>
            <a:lvl4pPr>
              <a:defRPr>
                <a:solidFill>
                  <a:srgbClr val="000000"/>
                </a:solidFill>
                <a:latin typeface="Arial" pitchFamily="34" charset="0"/>
              </a:defRPr>
            </a:lvl4pPr>
            <a:lvl5pPr>
              <a:defRPr>
                <a:solidFill>
                  <a:srgbClr val="000000"/>
                </a:solidFill>
                <a:latin typeface="Arial" pitchFamily="34" charset="0"/>
              </a:defRPr>
            </a:lvl5pPr>
            <a:lvl6pPr marL="2514600" indent="-228600" fontAlgn="base">
              <a:lnSpc>
                <a:spcPct val="7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rgbClr val="000000"/>
                </a:solidFill>
                <a:latin typeface="Arial" pitchFamily="34" charset="0"/>
              </a:defRPr>
            </a:lvl6pPr>
            <a:lvl7pPr marL="2971800" indent="-228600" fontAlgn="base">
              <a:lnSpc>
                <a:spcPct val="7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rgbClr val="000000"/>
                </a:solidFill>
                <a:latin typeface="Arial" pitchFamily="34" charset="0"/>
              </a:defRPr>
            </a:lvl7pPr>
            <a:lvl8pPr marL="3429000" indent="-228600" fontAlgn="base">
              <a:lnSpc>
                <a:spcPct val="7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rgbClr val="000000"/>
                </a:solidFill>
                <a:latin typeface="Arial" pitchFamily="34" charset="0"/>
              </a:defRPr>
            </a:lvl8pPr>
            <a:lvl9pPr marL="3886200" indent="-228600" fontAlgn="base">
              <a:lnSpc>
                <a:spcPct val="7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rgbClr val="000000"/>
                </a:solidFill>
                <a:latin typeface="Arial" pitchFamily="34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  <a:buNone/>
            </a:pPr>
            <a:r>
              <a:rPr lang="de-DE" sz="1800" b="1" dirty="0" smtClean="0">
                <a:solidFill>
                  <a:schemeClr val="tx1"/>
                </a:solidFill>
                <a:ea typeface="ヒラギノ角ゴ Pro W3" charset="-128"/>
              </a:rPr>
              <a:t>EBI</a:t>
            </a:r>
          </a:p>
          <a:p>
            <a:pPr defTabSz="914400">
              <a:lnSpc>
                <a:spcPct val="100000"/>
              </a:lnSpc>
              <a:buClrTx/>
              <a:buSzTx/>
              <a:buFontTx/>
              <a:buNone/>
            </a:pPr>
            <a:r>
              <a:rPr lang="de-DE" sz="1800" dirty="0" smtClean="0">
                <a:solidFill>
                  <a:schemeClr val="tx1"/>
                </a:solidFill>
                <a:ea typeface="ヒラギノ角ゴ Pro W3" charset="-128"/>
              </a:rPr>
              <a:t>Paul </a:t>
            </a:r>
            <a:r>
              <a:rPr lang="de-DE" sz="1800" dirty="0" err="1" smtClean="0">
                <a:solidFill>
                  <a:schemeClr val="tx1"/>
                </a:solidFill>
                <a:ea typeface="ヒラギノ角ゴ Pro W3" charset="-128"/>
              </a:rPr>
              <a:t>Kersey</a:t>
            </a:r>
            <a:endParaRPr lang="de-DE" sz="1800" dirty="0" smtClean="0">
              <a:solidFill>
                <a:schemeClr val="tx1"/>
              </a:solidFill>
              <a:ea typeface="ヒラギノ角ゴ Pro W3" charset="-128"/>
            </a:endParaRPr>
          </a:p>
          <a:p>
            <a:pPr defTabSz="914400">
              <a:lnSpc>
                <a:spcPct val="100000"/>
              </a:lnSpc>
              <a:buClrTx/>
              <a:buSzTx/>
              <a:buFontTx/>
              <a:buNone/>
            </a:pPr>
            <a:r>
              <a:rPr lang="de-DE" sz="1800" dirty="0" smtClean="0">
                <a:solidFill>
                  <a:schemeClr val="tx1"/>
                </a:solidFill>
                <a:ea typeface="ヒラギノ角ゴ Pro W3" charset="-128"/>
              </a:rPr>
              <a:t>Dan </a:t>
            </a:r>
            <a:r>
              <a:rPr lang="de-DE" sz="1800" dirty="0" err="1" smtClean="0">
                <a:solidFill>
                  <a:schemeClr val="tx1"/>
                </a:solidFill>
                <a:ea typeface="ヒラギノ角ゴ Pro W3" charset="-128"/>
              </a:rPr>
              <a:t>Bolser</a:t>
            </a:r>
            <a:endParaRPr lang="de-DE" sz="1800" dirty="0" smtClean="0">
              <a:solidFill>
                <a:schemeClr val="tx1"/>
              </a:solidFill>
              <a:ea typeface="ヒラギノ角ゴ Pro W3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/>
          <p:cNvSpPr>
            <a:spLocks noChangeArrowheads="1"/>
          </p:cNvSpPr>
          <p:nvPr/>
        </p:nvSpPr>
        <p:spPr bwMode="auto">
          <a:xfrm>
            <a:off x="228600" y="44450"/>
            <a:ext cx="8637588" cy="922338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/>
          <a:p>
            <a:pPr algn="ctr">
              <a:defRPr/>
            </a:pPr>
            <a:r>
              <a:rPr lang="de-DE" sz="2400" dirty="0">
                <a:solidFill>
                  <a:schemeClr val="tx2"/>
                </a:solidFill>
                <a:latin typeface="Verdana" charset="0"/>
                <a:ea typeface="ヒラギノ角ゴ Pro W3" charset="0"/>
                <a:cs typeface="ヒラギノ角ゴ Pro W3" charset="0"/>
              </a:rPr>
              <a:t>The Challenge</a:t>
            </a:r>
          </a:p>
        </p:txBody>
      </p:sp>
      <p:pic>
        <p:nvPicPr>
          <p:cNvPr id="9218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017588"/>
            <a:ext cx="7802563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63" r="1637"/>
          <a:stretch>
            <a:fillRect/>
          </a:stretch>
        </p:blipFill>
        <p:spPr bwMode="auto">
          <a:xfrm>
            <a:off x="2411760" y="1556792"/>
            <a:ext cx="4356100" cy="45259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88640"/>
            <a:ext cx="8229600" cy="1143000"/>
          </a:xfrm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9000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de-DE" sz="2400" dirty="0" err="1" smtClean="0">
                <a:latin typeface="Verdana" pitchFamily="34" charset="0"/>
              </a:rPr>
              <a:t>Wheat</a:t>
            </a:r>
            <a:r>
              <a:rPr lang="de-DE" sz="2400" dirty="0" smtClean="0">
                <a:latin typeface="Verdana" pitchFamily="34" charset="0"/>
              </a:rPr>
              <a:t> – a WGS </a:t>
            </a:r>
            <a:r>
              <a:rPr lang="de-DE" sz="2400" dirty="0" err="1" smtClean="0">
                <a:latin typeface="Verdana" pitchFamily="34" charset="0"/>
              </a:rPr>
              <a:t>approach</a:t>
            </a:r>
            <a:r>
              <a:rPr lang="de-DE" sz="2400" dirty="0" smtClean="0">
                <a:latin typeface="Verdana" pitchFamily="34" charset="0"/>
              </a:rPr>
              <a:t/>
            </a:r>
            <a:br>
              <a:rPr lang="de-DE" sz="2400" dirty="0" smtClean="0">
                <a:latin typeface="Verdana" pitchFamily="34" charset="0"/>
              </a:rPr>
            </a:br>
            <a:r>
              <a:rPr lang="de-DE" sz="2400" i="1" dirty="0" err="1" smtClean="0">
                <a:latin typeface="Verdana" pitchFamily="34" charset="0"/>
              </a:rPr>
              <a:t>Aims</a:t>
            </a:r>
            <a:r>
              <a:rPr lang="de-DE" sz="2400" i="1" dirty="0" smtClean="0">
                <a:latin typeface="Verdana" pitchFamily="34" charset="0"/>
              </a:rPr>
              <a:t> </a:t>
            </a:r>
            <a:r>
              <a:rPr lang="de-DE" sz="2400" i="1" dirty="0" err="1" smtClean="0">
                <a:latin typeface="Verdana" pitchFamily="34" charset="0"/>
              </a:rPr>
              <a:t>and</a:t>
            </a:r>
            <a:r>
              <a:rPr lang="de-DE" sz="2400" i="1" dirty="0" smtClean="0">
                <a:latin typeface="Verdana" pitchFamily="34" charset="0"/>
              </a:rPr>
              <a:t> Goals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Inhaltsplatzhalter 2"/>
          <p:cNvSpPr>
            <a:spLocks noGrp="1"/>
          </p:cNvSpPr>
          <p:nvPr>
            <p:ph idx="1"/>
          </p:nvPr>
        </p:nvSpPr>
        <p:spPr bwMode="auto">
          <a:xfrm>
            <a:off x="457200" y="1557338"/>
            <a:ext cx="8229600" cy="34163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sz="2400" dirty="0" smtClean="0"/>
          </a:p>
          <a:p>
            <a:pPr>
              <a:buFontTx/>
              <a:buAutoNum type="circleNumDbPlain"/>
            </a:pPr>
            <a:r>
              <a:rPr lang="de-DE" sz="2400" dirty="0" smtClean="0"/>
              <a:t> 5x 454 WGS </a:t>
            </a:r>
            <a:r>
              <a:rPr lang="de-DE" sz="2400" dirty="0" err="1" smtClean="0"/>
              <a:t>sequencing</a:t>
            </a:r>
            <a:r>
              <a:rPr lang="de-DE" sz="2400" dirty="0" smtClean="0"/>
              <a:t> =&gt; 85 </a:t>
            </a:r>
            <a:r>
              <a:rPr lang="de-DE" sz="2400" dirty="0" err="1" smtClean="0"/>
              <a:t>Gb</a:t>
            </a:r>
            <a:r>
              <a:rPr lang="de-DE" sz="2400" dirty="0" smtClean="0"/>
              <a:t> </a:t>
            </a:r>
            <a:r>
              <a:rPr lang="de-DE" sz="2400" dirty="0" err="1" smtClean="0"/>
              <a:t>sequence</a:t>
            </a:r>
            <a:r>
              <a:rPr lang="de-DE" sz="2400" dirty="0" smtClean="0"/>
              <a:t>, 220 </a:t>
            </a:r>
            <a:r>
              <a:rPr lang="de-DE" sz="2400" dirty="0" err="1" smtClean="0"/>
              <a:t>million</a:t>
            </a:r>
            <a:r>
              <a:rPr lang="de-DE" sz="2400" dirty="0" smtClean="0"/>
              <a:t> </a:t>
            </a:r>
            <a:r>
              <a:rPr lang="de-DE" sz="2400" dirty="0" err="1" smtClean="0"/>
              <a:t>reads</a:t>
            </a:r>
            <a:endParaRPr lang="de-DE" sz="2400" dirty="0" smtClean="0"/>
          </a:p>
          <a:p>
            <a:pPr>
              <a:buFontTx/>
              <a:buAutoNum type="circleNumDbPlain"/>
            </a:pPr>
            <a:r>
              <a:rPr lang="de-DE" sz="2400" dirty="0"/>
              <a:t> </a:t>
            </a:r>
            <a:r>
              <a:rPr lang="de-DE" sz="2400" dirty="0" smtClean="0"/>
              <a:t>~79%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reads</a:t>
            </a:r>
            <a:r>
              <a:rPr lang="de-DE" sz="2400" dirty="0" smtClean="0"/>
              <a:t> </a:t>
            </a:r>
            <a:r>
              <a:rPr lang="de-DE" sz="2400" dirty="0" err="1" smtClean="0"/>
              <a:t>repeat-related</a:t>
            </a:r>
            <a:endParaRPr lang="de-DE" sz="2400" dirty="0" smtClean="0"/>
          </a:p>
          <a:p>
            <a:pPr>
              <a:buFontTx/>
              <a:buAutoNum type="circleNumDbPlain"/>
            </a:pPr>
            <a:endParaRPr lang="de-DE" sz="2400" dirty="0" smtClean="0"/>
          </a:p>
          <a:p>
            <a:pPr>
              <a:buFontTx/>
              <a:buAutoNum type="circleNumDbPlain"/>
            </a:pPr>
            <a:r>
              <a:rPr lang="de-DE" sz="2400" dirty="0" smtClean="0"/>
              <a:t> </a:t>
            </a:r>
            <a:r>
              <a:rPr lang="de-DE" sz="2400" dirty="0" err="1" smtClean="0"/>
              <a:t>direct</a:t>
            </a:r>
            <a:r>
              <a:rPr lang="de-DE" sz="2400" dirty="0" smtClean="0"/>
              <a:t> Low-</a:t>
            </a:r>
            <a:r>
              <a:rPr lang="de-DE" sz="2400" dirty="0" err="1" smtClean="0"/>
              <a:t>copy</a:t>
            </a:r>
            <a:r>
              <a:rPr lang="de-DE" sz="2400" dirty="0" smtClean="0"/>
              <a:t>-</a:t>
            </a:r>
            <a:r>
              <a:rPr lang="de-DE" sz="2400" dirty="0" err="1" smtClean="0"/>
              <a:t>number</a:t>
            </a:r>
            <a:r>
              <a:rPr lang="de-DE" sz="2400" dirty="0" smtClean="0"/>
              <a:t> </a:t>
            </a:r>
            <a:r>
              <a:rPr lang="de-DE" sz="2400" dirty="0" err="1" smtClean="0"/>
              <a:t>genome</a:t>
            </a:r>
            <a:r>
              <a:rPr lang="de-DE" sz="2400" dirty="0" smtClean="0"/>
              <a:t> </a:t>
            </a:r>
            <a:r>
              <a:rPr lang="de-DE" sz="2400" dirty="0" err="1" smtClean="0"/>
              <a:t>assembly</a:t>
            </a:r>
            <a:r>
              <a:rPr lang="de-DE" sz="2400" dirty="0" smtClean="0"/>
              <a:t> (LCG, </a:t>
            </a:r>
            <a:r>
              <a:rPr lang="de-DE" sz="2400" dirty="0" err="1" smtClean="0"/>
              <a:t>Newbler</a:t>
            </a:r>
            <a:r>
              <a:rPr lang="de-DE" sz="2400" dirty="0" smtClean="0"/>
              <a:t>) =&gt; </a:t>
            </a:r>
            <a:r>
              <a:rPr lang="de-DE" sz="2400" dirty="0" err="1" smtClean="0"/>
              <a:t>collapses</a:t>
            </a:r>
            <a:r>
              <a:rPr lang="de-DE" sz="2400" dirty="0" smtClean="0"/>
              <a:t> </a:t>
            </a:r>
            <a:r>
              <a:rPr lang="de-DE" sz="2400" dirty="0" err="1" smtClean="0"/>
              <a:t>many</a:t>
            </a:r>
            <a:r>
              <a:rPr lang="de-DE" sz="2400" dirty="0" smtClean="0"/>
              <a:t> </a:t>
            </a:r>
            <a:r>
              <a:rPr lang="de-DE" sz="2400" dirty="0" err="1" smtClean="0"/>
              <a:t>homologous</a:t>
            </a:r>
            <a:r>
              <a:rPr lang="de-DE" sz="2400" dirty="0" smtClean="0"/>
              <a:t> </a:t>
            </a:r>
            <a:r>
              <a:rPr lang="de-DE" sz="2400" dirty="0" err="1" smtClean="0"/>
              <a:t>gene</a:t>
            </a:r>
            <a:r>
              <a:rPr lang="de-DE" sz="2400" dirty="0" smtClean="0"/>
              <a:t> </a:t>
            </a:r>
            <a:r>
              <a:rPr lang="de-DE" sz="2400" dirty="0" err="1" smtClean="0"/>
              <a:t>sequences</a:t>
            </a:r>
            <a:endParaRPr lang="de-DE" sz="2400" dirty="0" smtClean="0"/>
          </a:p>
          <a:p>
            <a:pPr>
              <a:buFontTx/>
              <a:buAutoNum type="circleNumDbPlain"/>
            </a:pP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prevent</a:t>
            </a:r>
            <a:r>
              <a:rPr lang="de-DE" sz="2400" dirty="0" smtClean="0"/>
              <a:t> </a:t>
            </a:r>
            <a:r>
              <a:rPr lang="de-DE" sz="2400" dirty="0" err="1" smtClean="0"/>
              <a:t>collapsing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homologous</a:t>
            </a:r>
            <a:r>
              <a:rPr lang="de-DE" sz="2400" dirty="0" smtClean="0"/>
              <a:t> </a:t>
            </a:r>
            <a:r>
              <a:rPr lang="de-DE" sz="2400" dirty="0" err="1" smtClean="0"/>
              <a:t>gene</a:t>
            </a:r>
            <a:r>
              <a:rPr lang="de-DE" sz="2400" dirty="0" smtClean="0"/>
              <a:t> </a:t>
            </a:r>
            <a:r>
              <a:rPr lang="de-DE" sz="2400" dirty="0" err="1" smtClean="0"/>
              <a:t>sequences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reduce</a:t>
            </a:r>
            <a:r>
              <a:rPr lang="de-DE" sz="2400" dirty="0" smtClean="0"/>
              <a:t> </a:t>
            </a:r>
            <a:r>
              <a:rPr lang="de-DE" sz="2400" dirty="0" err="1" smtClean="0"/>
              <a:t>complexity</a:t>
            </a:r>
            <a:r>
              <a:rPr lang="de-DE" sz="2400" dirty="0" smtClean="0"/>
              <a:t> =&gt; </a:t>
            </a:r>
            <a:r>
              <a:rPr lang="de-DE" sz="2400" dirty="0" err="1" smtClean="0"/>
              <a:t>orthologous</a:t>
            </a:r>
            <a:r>
              <a:rPr lang="de-DE" sz="2400" dirty="0" smtClean="0"/>
              <a:t> </a:t>
            </a:r>
            <a:r>
              <a:rPr lang="de-DE" sz="2400" dirty="0" err="1" smtClean="0"/>
              <a:t>group</a:t>
            </a:r>
            <a:r>
              <a:rPr lang="de-DE" sz="2400" dirty="0" smtClean="0"/>
              <a:t> </a:t>
            </a:r>
            <a:r>
              <a:rPr lang="de-DE" sz="2400" dirty="0" err="1" smtClean="0"/>
              <a:t>assembly</a:t>
            </a:r>
            <a:r>
              <a:rPr lang="de-DE" sz="2400" dirty="0" smtClean="0"/>
              <a:t> </a:t>
            </a:r>
            <a:r>
              <a:rPr lang="de-DE" sz="2400" dirty="0" err="1" smtClean="0"/>
              <a:t>at</a:t>
            </a:r>
            <a:r>
              <a:rPr lang="de-DE" sz="2400" dirty="0" smtClean="0"/>
              <a:t> high </a:t>
            </a:r>
            <a:r>
              <a:rPr lang="de-DE" sz="2400" dirty="0" err="1" smtClean="0"/>
              <a:t>stringency</a:t>
            </a:r>
            <a:endParaRPr lang="de-DE" sz="2400" dirty="0" smtClean="0"/>
          </a:p>
        </p:txBody>
      </p:sp>
      <p:sp>
        <p:nvSpPr>
          <p:cNvPr id="4" name="Rectangle 21"/>
          <p:cNvSpPr txBox="1">
            <a:spLocks noChangeArrowheads="1"/>
          </p:cNvSpPr>
          <p:nvPr/>
        </p:nvSpPr>
        <p:spPr bwMode="auto">
          <a:xfrm>
            <a:off x="609600" y="427038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algn="ctr"/>
            <a:r>
              <a:rPr lang="de-DE" sz="2400" dirty="0" err="1">
                <a:latin typeface="Verdana" pitchFamily="34" charset="0"/>
              </a:rPr>
              <a:t>Wheat</a:t>
            </a:r>
            <a:r>
              <a:rPr lang="de-DE" sz="2400" dirty="0">
                <a:latin typeface="Verdana" pitchFamily="34" charset="0"/>
              </a:rPr>
              <a:t> – a WGS </a:t>
            </a:r>
            <a:r>
              <a:rPr lang="de-DE" sz="2400" dirty="0" err="1" smtClean="0">
                <a:latin typeface="Verdana" pitchFamily="34" charset="0"/>
              </a:rPr>
              <a:t>approach</a:t>
            </a:r>
            <a:endParaRPr lang="de-DE" sz="2400" dirty="0">
              <a:solidFill>
                <a:schemeClr val="tx2"/>
              </a:solidFill>
              <a:latin typeface="Verdana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774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Inhaltsplatzhalter 2"/>
          <p:cNvSpPr>
            <a:spLocks noGrp="1"/>
          </p:cNvSpPr>
          <p:nvPr>
            <p:ph idx="1"/>
          </p:nvPr>
        </p:nvSpPr>
        <p:spPr bwMode="auto">
          <a:xfrm>
            <a:off x="457200" y="1557338"/>
            <a:ext cx="8229600" cy="34163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sz="2400" dirty="0" smtClean="0"/>
          </a:p>
          <a:p>
            <a:pPr>
              <a:buFontTx/>
              <a:buAutoNum type="circleNumDbPlain"/>
            </a:pPr>
            <a:r>
              <a:rPr lang="de-DE" sz="2400" dirty="0" err="1" smtClean="0"/>
              <a:t>Use</a:t>
            </a:r>
            <a:r>
              <a:rPr lang="de-DE" sz="2400" dirty="0" smtClean="0"/>
              <a:t> </a:t>
            </a:r>
            <a:r>
              <a:rPr lang="de-DE" sz="2400" dirty="0" err="1" smtClean="0"/>
              <a:t>fully</a:t>
            </a:r>
            <a:r>
              <a:rPr lang="de-DE" sz="2400" dirty="0" smtClean="0"/>
              <a:t> </a:t>
            </a:r>
            <a:r>
              <a:rPr lang="de-DE" sz="2400" dirty="0" err="1" smtClean="0"/>
              <a:t>sequenced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analysed</a:t>
            </a:r>
            <a:r>
              <a:rPr lang="de-DE" sz="2400" dirty="0" smtClean="0"/>
              <a:t> </a:t>
            </a:r>
            <a:r>
              <a:rPr lang="de-DE" sz="2400" dirty="0" err="1" smtClean="0"/>
              <a:t>reference</a:t>
            </a:r>
            <a:r>
              <a:rPr lang="de-DE" sz="2400" dirty="0" smtClean="0"/>
              <a:t> </a:t>
            </a:r>
            <a:r>
              <a:rPr lang="de-DE" sz="2400" dirty="0" err="1" smtClean="0"/>
              <a:t>genomes</a:t>
            </a:r>
            <a:r>
              <a:rPr lang="de-DE" sz="2400" dirty="0" smtClean="0"/>
              <a:t> (</a:t>
            </a:r>
            <a:r>
              <a:rPr lang="de-DE" sz="2400" dirty="0" err="1" smtClean="0"/>
              <a:t>rice</a:t>
            </a:r>
            <a:r>
              <a:rPr lang="de-DE" sz="2400" dirty="0" smtClean="0"/>
              <a:t>, </a:t>
            </a:r>
            <a:r>
              <a:rPr lang="de-DE" sz="2400" i="1" dirty="0" err="1" smtClean="0"/>
              <a:t>Brachypodium</a:t>
            </a:r>
            <a:r>
              <a:rPr lang="de-DE" sz="2400" dirty="0" smtClean="0"/>
              <a:t>, </a:t>
            </a:r>
            <a:r>
              <a:rPr lang="de-DE" sz="2400" dirty="0" err="1" smtClean="0"/>
              <a:t>sorghum</a:t>
            </a:r>
            <a:r>
              <a:rPr lang="de-DE" sz="2400" dirty="0" smtClean="0"/>
              <a:t>)</a:t>
            </a:r>
          </a:p>
          <a:p>
            <a:pPr>
              <a:buFontTx/>
              <a:buAutoNum type="circleNumDbPlain"/>
            </a:pPr>
            <a:endParaRPr lang="de-DE" sz="2400" dirty="0" smtClean="0"/>
          </a:p>
          <a:p>
            <a:pPr>
              <a:buFontTx/>
              <a:buAutoNum type="circleNumDbPlain"/>
            </a:pPr>
            <a:r>
              <a:rPr lang="de-DE" sz="2400" dirty="0" smtClean="0"/>
              <a:t>Group genes </a:t>
            </a:r>
            <a:r>
              <a:rPr lang="de-DE" sz="2400" dirty="0" err="1" smtClean="0"/>
              <a:t>into</a:t>
            </a:r>
            <a:r>
              <a:rPr lang="de-DE" sz="2400" dirty="0" smtClean="0"/>
              <a:t> </a:t>
            </a:r>
            <a:r>
              <a:rPr lang="de-DE" sz="2400" dirty="0" err="1" smtClean="0"/>
              <a:t>families</a:t>
            </a:r>
            <a:r>
              <a:rPr lang="de-DE" sz="2400" dirty="0" smtClean="0"/>
              <a:t> (</a:t>
            </a:r>
            <a:r>
              <a:rPr lang="de-DE" sz="2400" dirty="0" err="1" smtClean="0"/>
              <a:t>Orthologous</a:t>
            </a:r>
            <a:r>
              <a:rPr lang="de-DE" sz="2400" dirty="0" smtClean="0"/>
              <a:t> Groups)</a:t>
            </a:r>
          </a:p>
          <a:p>
            <a:pPr>
              <a:buFontTx/>
              <a:buAutoNum type="circleNumDbPlain"/>
            </a:pPr>
            <a:endParaRPr lang="de-DE" sz="2400" dirty="0" smtClean="0"/>
          </a:p>
          <a:p>
            <a:pPr>
              <a:buFontTx/>
              <a:buAutoNum type="circleNumDbPlain"/>
            </a:pPr>
            <a:r>
              <a:rPr lang="de-DE" sz="2400" dirty="0" err="1" smtClean="0"/>
              <a:t>Use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orthologous</a:t>
            </a:r>
            <a:r>
              <a:rPr lang="de-DE" sz="2400" dirty="0" smtClean="0"/>
              <a:t> </a:t>
            </a:r>
            <a:r>
              <a:rPr lang="de-DE" sz="2400" dirty="0" err="1" smtClean="0"/>
              <a:t>group</a:t>
            </a:r>
            <a:r>
              <a:rPr lang="de-DE" sz="2400" dirty="0" smtClean="0"/>
              <a:t> </a:t>
            </a:r>
            <a:r>
              <a:rPr lang="de-DE" sz="2400" dirty="0" err="1" smtClean="0"/>
              <a:t>representatives</a:t>
            </a:r>
            <a:r>
              <a:rPr lang="de-DE" sz="2400" dirty="0" smtClean="0"/>
              <a:t> </a:t>
            </a:r>
            <a:r>
              <a:rPr lang="de-DE" sz="2400" dirty="0" err="1" smtClean="0"/>
              <a:t>as</a:t>
            </a:r>
            <a:r>
              <a:rPr lang="de-DE" sz="2400" dirty="0" smtClean="0"/>
              <a:t> </a:t>
            </a:r>
            <a:r>
              <a:rPr lang="de-DE" sz="2400" dirty="0" err="1" smtClean="0"/>
              <a:t>sequence</a:t>
            </a:r>
            <a:r>
              <a:rPr lang="de-DE" sz="2400" dirty="0" smtClean="0"/>
              <a:t> </a:t>
            </a:r>
            <a:r>
              <a:rPr lang="de-DE" sz="2400" dirty="0" err="1" smtClean="0"/>
              <a:t>baits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capture</a:t>
            </a:r>
            <a:r>
              <a:rPr lang="de-DE" sz="2400" dirty="0" smtClean="0"/>
              <a:t> </a:t>
            </a:r>
            <a:r>
              <a:rPr lang="de-DE" sz="2400" dirty="0" err="1" smtClean="0"/>
              <a:t>corresponding</a:t>
            </a:r>
            <a:r>
              <a:rPr lang="de-DE" sz="2400" dirty="0" smtClean="0"/>
              <a:t> </a:t>
            </a:r>
            <a:r>
              <a:rPr lang="de-DE" sz="2400" dirty="0" err="1" smtClean="0"/>
              <a:t>sequence</a:t>
            </a:r>
            <a:r>
              <a:rPr lang="de-DE" sz="2400" dirty="0" smtClean="0"/>
              <a:t> </a:t>
            </a:r>
            <a:r>
              <a:rPr lang="de-DE" sz="2400" dirty="0" err="1" smtClean="0"/>
              <a:t>reads</a:t>
            </a:r>
            <a:r>
              <a:rPr lang="de-DE" sz="2400" dirty="0" smtClean="0"/>
              <a:t>.</a:t>
            </a:r>
          </a:p>
          <a:p>
            <a:pPr>
              <a:buFontTx/>
              <a:buAutoNum type="circleNumDbPlain"/>
            </a:pPr>
            <a:endParaRPr lang="de-DE" sz="2400" dirty="0" smtClean="0"/>
          </a:p>
          <a:p>
            <a:pPr>
              <a:buFontTx/>
              <a:buAutoNum type="circleNumDbPlain"/>
            </a:pPr>
            <a:r>
              <a:rPr lang="de-DE" sz="2400" dirty="0" smtClean="0"/>
              <a:t>Do sub-</a:t>
            </a:r>
            <a:r>
              <a:rPr lang="de-DE" sz="2400" dirty="0" err="1" smtClean="0"/>
              <a:t>assembly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each</a:t>
            </a:r>
            <a:r>
              <a:rPr lang="de-DE" sz="2400" dirty="0" smtClean="0"/>
              <a:t> „</a:t>
            </a:r>
            <a:r>
              <a:rPr lang="de-DE" sz="2400" dirty="0" err="1" smtClean="0"/>
              <a:t>orthologous</a:t>
            </a:r>
            <a:r>
              <a:rPr lang="de-DE" sz="2400" dirty="0" smtClean="0"/>
              <a:t> bin</a:t>
            </a:r>
            <a:r>
              <a:rPr lang="de-DE" altLang="de-DE" sz="2400" dirty="0" smtClean="0"/>
              <a:t>“</a:t>
            </a:r>
            <a:r>
              <a:rPr lang="de-DE" sz="2400" dirty="0" smtClean="0"/>
              <a:t> </a:t>
            </a:r>
            <a:r>
              <a:rPr lang="de-DE" sz="2400" dirty="0" err="1" smtClean="0"/>
              <a:t>seperately</a:t>
            </a:r>
            <a:endParaRPr lang="de-DE" sz="2400" dirty="0" smtClean="0"/>
          </a:p>
        </p:txBody>
      </p:sp>
      <p:sp>
        <p:nvSpPr>
          <p:cNvPr id="4" name="Rectangle 21"/>
          <p:cNvSpPr txBox="1">
            <a:spLocks noChangeArrowheads="1"/>
          </p:cNvSpPr>
          <p:nvPr/>
        </p:nvSpPr>
        <p:spPr bwMode="auto">
          <a:xfrm>
            <a:off x="609600" y="427038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ヒラギノ角ゴ Pro W3" charset="-128"/>
              </a:defRPr>
            </a:lvl9pPr>
          </a:lstStyle>
          <a:p>
            <a:pPr algn="ctr"/>
            <a:r>
              <a:rPr lang="de-DE" sz="2400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WGS assembly using „</a:t>
            </a:r>
            <a:r>
              <a:rPr lang="de-DE" sz="2400" i="1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in silico </a:t>
            </a:r>
            <a:r>
              <a:rPr lang="de-DE" sz="2400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exon capture</a:t>
            </a:r>
            <a:r>
              <a:rPr lang="de-DE" altLang="de-DE" sz="2400">
                <a:solidFill>
                  <a:schemeClr val="tx2"/>
                </a:solidFill>
                <a:latin typeface="Verdana" pitchFamily="34" charset="0"/>
                <a:ea typeface="MS PGothic" pitchFamily="34" charset="-128"/>
              </a:rPr>
              <a:t>“</a:t>
            </a:r>
            <a:endParaRPr lang="de-DE" sz="2400">
              <a:solidFill>
                <a:schemeClr val="tx2"/>
              </a:solidFill>
              <a:latin typeface="Verdana" pitchFamily="34" charset="0"/>
              <a:ea typeface="MS PGothic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325" y="1503363"/>
            <a:ext cx="7256463" cy="4589462"/>
          </a:xfrm>
          <a:prstGeom prst="rect">
            <a:avLst/>
          </a:prstGeom>
          <a:noFill/>
          <a:ln w="9525">
            <a:solidFill>
              <a:srgbClr val="7F7F7F"/>
            </a:solidFill>
            <a:miter lim="800000"/>
            <a:headEnd/>
            <a:tailEnd/>
          </a:ln>
          <a:effectLst>
            <a:outerShdw blurRad="50800" dist="38100" dir="16200000" rotWithShape="0">
              <a:srgbClr val="80808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21"/>
          <p:cNvSpPr txBox="1">
            <a:spLocks noChangeArrowheads="1"/>
          </p:cNvSpPr>
          <p:nvPr/>
        </p:nvSpPr>
        <p:spPr bwMode="auto">
          <a:xfrm>
            <a:off x="609600" y="115888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err="1" smtClean="0">
                <a:latin typeface="Verdana" charset="0"/>
              </a:rPr>
              <a:t>Bread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>
                <a:latin typeface="Verdana" charset="0"/>
              </a:rPr>
              <a:t>W</a:t>
            </a:r>
            <a:r>
              <a:rPr lang="de-DE" sz="2400" dirty="0" err="1" smtClean="0">
                <a:latin typeface="Verdana" charset="0"/>
              </a:rPr>
              <a:t>heat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Genaology</a:t>
            </a:r>
            <a:endParaRPr lang="de-DE" sz="2400" dirty="0">
              <a:latin typeface="Verdana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04" b="-21"/>
          <a:stretch>
            <a:fillRect/>
          </a:stretch>
        </p:blipFill>
        <p:spPr bwMode="auto">
          <a:xfrm>
            <a:off x="457200" y="1412875"/>
            <a:ext cx="8229600" cy="47879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1"/>
          <p:cNvSpPr txBox="1">
            <a:spLocks noChangeArrowheads="1"/>
          </p:cNvSpPr>
          <p:nvPr/>
        </p:nvSpPr>
        <p:spPr bwMode="auto">
          <a:xfrm>
            <a:off x="609600" y="115888"/>
            <a:ext cx="8229600" cy="1143000"/>
          </a:xfrm>
          <a:prstGeom prst="rect">
            <a:avLst/>
          </a:prstGeom>
          <a:solidFill>
            <a:schemeClr val="accent1">
              <a:alpha val="71001"/>
            </a:schemeClr>
          </a:solidFill>
          <a:ln>
            <a:noFill/>
          </a:ln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err="1" smtClean="0">
                <a:latin typeface="Verdana" charset="0"/>
              </a:rPr>
              <a:t>Ortholome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directed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assembly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circumvents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limitations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faced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by</a:t>
            </a:r>
            <a:r>
              <a:rPr lang="de-DE" sz="2400" dirty="0" smtClean="0">
                <a:latin typeface="Verdana" charset="0"/>
              </a:rPr>
              <a:t> WGS </a:t>
            </a:r>
            <a:r>
              <a:rPr lang="de-DE" sz="2400" dirty="0" err="1" smtClean="0">
                <a:latin typeface="Verdana" charset="0"/>
              </a:rPr>
              <a:t>assembly</a:t>
            </a:r>
            <a:endParaRPr lang="de-DE" sz="2400" dirty="0">
              <a:latin typeface="Verdana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1"/>
          <p:cNvSpPr txBox="1">
            <a:spLocks noGrp="1" noChangeArrowheads="1"/>
          </p:cNvSpPr>
          <p:nvPr>
            <p:ph type="title"/>
          </p:nvPr>
        </p:nvSpPr>
        <p:spPr bwMode="auto">
          <a:solidFill>
            <a:schemeClr val="accent1">
              <a:alpha val="71001"/>
            </a:schemeClr>
          </a:solidFill>
          <a:effectLst>
            <a:outerShdw blurRad="63500" dist="63500" dir="8100000" algn="ctr" rotWithShape="0">
              <a:schemeClr val="bg2">
                <a:alpha val="74998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9000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ＭＳ Ｐゴシック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de-DE" sz="2400" dirty="0" smtClean="0">
                <a:latin typeface="Verdana" charset="0"/>
              </a:rPr>
              <a:t>The </a:t>
            </a:r>
            <a:r>
              <a:rPr lang="de-DE" sz="2400" dirty="0" err="1" smtClean="0">
                <a:latin typeface="Verdana" charset="0"/>
              </a:rPr>
              <a:t>ortholome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directed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assembly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delivers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ordered</a:t>
            </a:r>
            <a:r>
              <a:rPr lang="de-DE" sz="2400" dirty="0" smtClean="0">
                <a:latin typeface="Verdana" charset="0"/>
              </a:rPr>
              <a:t> </a:t>
            </a:r>
            <a:r>
              <a:rPr lang="de-DE" sz="2400" dirty="0" err="1" smtClean="0">
                <a:latin typeface="Verdana" charset="0"/>
              </a:rPr>
              <a:t>segments</a:t>
            </a:r>
            <a:endParaRPr lang="de-DE" sz="2400" dirty="0">
              <a:latin typeface="Verdana" charset="0"/>
            </a:endParaRPr>
          </a:p>
        </p:txBody>
      </p:sp>
      <p:pic>
        <p:nvPicPr>
          <p:cNvPr id="2" name="Bild 1" descr="Figure 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r="49103" b="88660"/>
          <a:stretch/>
        </p:blipFill>
        <p:spPr>
          <a:xfrm>
            <a:off x="323528" y="2433464"/>
            <a:ext cx="8533805" cy="16436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4_Default Design">
  <a:themeElements>
    <a:clrScheme name="4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4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4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634</Words>
  <Application>Microsoft Office PowerPoint</Application>
  <PresentationFormat>Bildschirmpräsentation (4:3)</PresentationFormat>
  <Paragraphs>132</Paragraphs>
  <Slides>27</Slides>
  <Notes>7</Notes>
  <HiddenSlides>7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27</vt:i4>
      </vt:variant>
    </vt:vector>
  </HeadingPairs>
  <TitlesOfParts>
    <vt:vector size="30" baseType="lpstr">
      <vt:lpstr>4_Default Design</vt:lpstr>
      <vt:lpstr>Dokument</vt:lpstr>
      <vt:lpstr>Image</vt:lpstr>
      <vt:lpstr>PowerPoint-Präsentation</vt:lpstr>
      <vt:lpstr>PowerPoint-Präsentation</vt:lpstr>
      <vt:lpstr>PowerPoint-Präsentation</vt:lpstr>
      <vt:lpstr>Wheat – a WGS approach Aims and Goals</vt:lpstr>
      <vt:lpstr>PowerPoint-Präsentation</vt:lpstr>
      <vt:lpstr>PowerPoint-Präsentation</vt:lpstr>
      <vt:lpstr>PowerPoint-Präsentation</vt:lpstr>
      <vt:lpstr>PowerPoint-Präsentation</vt:lpstr>
      <vt:lpstr>The ortholome directed assembly delivers ordered segments</vt:lpstr>
      <vt:lpstr>The ortholome directed assembly delivers ordered segments II</vt:lpstr>
      <vt:lpstr>Coverage of Orthologous Group</vt:lpstr>
      <vt:lpstr>PowerPoint-Präsentation</vt:lpstr>
      <vt:lpstr>PowerPoint-Präsentation</vt:lpstr>
      <vt:lpstr>PowerPoint-Präsentation</vt:lpstr>
      <vt:lpstr>Gene fragments are abundant in wheat</vt:lpstr>
      <vt:lpstr>Gene fragments are abundant in the wheat genome</vt:lpstr>
      <vt:lpstr>Expanded Wheat Gene Families</vt:lpstr>
      <vt:lpstr>PowerPoint-Präsentation</vt:lpstr>
      <vt:lpstr>PowerPoint-Präsentation</vt:lpstr>
      <vt:lpstr>PowerPoint-Präsentation</vt:lpstr>
      <vt:lpstr>Particular Gene Categories are preferentially retained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IPK Gatersleben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BIT</dc:creator>
  <cp:lastModifiedBy>manuel.spannagl</cp:lastModifiedBy>
  <cp:revision>900</cp:revision>
  <cp:lastPrinted>2011-03-29T14:31:43Z</cp:lastPrinted>
  <dcterms:created xsi:type="dcterms:W3CDTF">2011-01-15T01:21:34Z</dcterms:created>
  <dcterms:modified xsi:type="dcterms:W3CDTF">2013-06-24T15:09:10Z</dcterms:modified>
</cp:coreProperties>
</file>

<file path=docProps/thumbnail.jpeg>
</file>